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88"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MT" id="{9DB0AD70-B6F0-456B-AF08-98BC9FBE27E9}">
          <p14:sldIdLst>
            <p14:sldId id="288"/>
          </p14:sldIdLst>
        </p14:section>
      </p14:sectionLst>
    </p:ext>
    <p:ext uri="{EFAFB233-063F-42B5-8137-9DF3F51BA10A}">
      <p15:sldGuideLst xmlns:p15="http://schemas.microsoft.com/office/powerpoint/2012/main">
        <p15:guide id="1" orient="horz" pos="2160">
          <p15:clr>
            <a:srgbClr val="A4A3A4"/>
          </p15:clr>
        </p15:guide>
        <p15:guide id="2" orient="horz" pos="935" userDrawn="1">
          <p15:clr>
            <a:srgbClr val="A4A3A4"/>
          </p15:clr>
        </p15:guide>
        <p15:guide id="4" orient="horz" pos="3818">
          <p15:clr>
            <a:srgbClr val="A4A3A4"/>
          </p15:clr>
        </p15:guide>
        <p15:guide id="5" orient="horz" pos="3657">
          <p15:clr>
            <a:srgbClr val="A4A3A4"/>
          </p15:clr>
        </p15:guide>
        <p15:guide id="6" orient="horz" pos="4148">
          <p15:clr>
            <a:srgbClr val="A4A3A4"/>
          </p15:clr>
        </p15:guide>
        <p15:guide id="7" pos="2880">
          <p15:clr>
            <a:srgbClr val="A4A3A4"/>
          </p15:clr>
        </p15:guide>
        <p15:guide id="8" pos="389">
          <p15:clr>
            <a:srgbClr val="A4A3A4"/>
          </p15:clr>
        </p15:guide>
        <p15:guide id="9" pos="5605">
          <p15:clr>
            <a:srgbClr val="A4A3A4"/>
          </p15:clr>
        </p15:guide>
        <p15:guide id="10" pos="5380">
          <p15:clr>
            <a:srgbClr val="A4A3A4"/>
          </p15:clr>
        </p15:guide>
        <p15:guide id="11" pos="3455">
          <p15:clr>
            <a:srgbClr val="A4A3A4"/>
          </p15:clr>
        </p15:guide>
        <p15:guide id="12" pos="3689">
          <p15:clr>
            <a:srgbClr val="A4A3A4"/>
          </p15:clr>
        </p15:guide>
        <p15:guide id="13" pos="20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scale BOUVIER" initials="PB" lastIdx="3" clrIdx="0">
    <p:extLst>
      <p:ext uri="{19B8F6BF-5375-455C-9EA6-DF929625EA0E}">
        <p15:presenceInfo xmlns:p15="http://schemas.microsoft.com/office/powerpoint/2012/main" userId="S-1-5-21-3144727127-3880042862-1619944271-36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3671" autoAdjust="0"/>
  </p:normalViewPr>
  <p:slideViewPr>
    <p:cSldViewPr showGuides="1">
      <p:cViewPr varScale="1">
        <p:scale>
          <a:sx n="73" d="100"/>
          <a:sy n="73" d="100"/>
        </p:scale>
        <p:origin x="1598" y="58"/>
      </p:cViewPr>
      <p:guideLst>
        <p:guide orient="horz" pos="2160"/>
        <p:guide orient="horz" pos="935"/>
        <p:guide orient="horz" pos="3818"/>
        <p:guide orient="horz" pos="3657"/>
        <p:guide orient="horz" pos="4148"/>
        <p:guide pos="2880"/>
        <p:guide pos="389"/>
        <p:guide pos="5605"/>
        <p:guide pos="5380"/>
        <p:guide pos="3455"/>
        <p:guide pos="3689"/>
        <p:guide pos="2018"/>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8056"/>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sz="quarter" idx="1"/>
          </p:nvPr>
        </p:nvSpPr>
        <p:spPr>
          <a:xfrm>
            <a:off x="3850448" y="0"/>
            <a:ext cx="2945659" cy="498056"/>
          </a:xfrm>
          <a:prstGeom prst="rect">
            <a:avLst/>
          </a:prstGeom>
        </p:spPr>
        <p:txBody>
          <a:bodyPr vert="horz" lIns="91405" tIns="45703" rIns="91405" bIns="45703" rtlCol="0"/>
          <a:lstStyle>
            <a:lvl1pPr algn="r">
              <a:defRPr sz="1200"/>
            </a:lvl1pPr>
          </a:lstStyle>
          <a:p>
            <a:fld id="{46D4E881-A390-4FAB-952A-C158D30795A2}" type="datetimeFigureOut">
              <a:rPr lang="fr-FR" smtClean="0"/>
              <a:pPr/>
              <a:t>22/09/2023</a:t>
            </a:fld>
            <a:endParaRPr lang="fr-FR"/>
          </a:p>
        </p:txBody>
      </p:sp>
      <p:sp>
        <p:nvSpPr>
          <p:cNvPr id="4" name="Espace réservé du pied de page 3"/>
          <p:cNvSpPr>
            <a:spLocks noGrp="1"/>
          </p:cNvSpPr>
          <p:nvPr>
            <p:ph type="ftr" sz="quarter" idx="2"/>
          </p:nvPr>
        </p:nvSpPr>
        <p:spPr>
          <a:xfrm>
            <a:off x="5" y="9428584"/>
            <a:ext cx="2945659" cy="498055"/>
          </a:xfrm>
          <a:prstGeom prst="rect">
            <a:avLst/>
          </a:prstGeom>
        </p:spPr>
        <p:txBody>
          <a:bodyPr vert="horz" lIns="91405" tIns="45703" rIns="91405" bIns="45703"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8" y="9428584"/>
            <a:ext cx="2945659" cy="498055"/>
          </a:xfrm>
          <a:prstGeom prst="rect">
            <a:avLst/>
          </a:prstGeom>
        </p:spPr>
        <p:txBody>
          <a:bodyPr vert="horz" lIns="91405" tIns="45703" rIns="91405" bIns="45703" rtlCol="0" anchor="b"/>
          <a:lstStyle>
            <a:lvl1pPr algn="r">
              <a:defRPr sz="1200"/>
            </a:lvl1pPr>
          </a:lstStyle>
          <a:p>
            <a:fld id="{121CB338-6CF4-4598-9A6D-AAC0FFD8651B}" type="slidenum">
              <a:rPr lang="fr-FR" smtClean="0"/>
              <a:pPr/>
              <a:t>‹N°›</a:t>
            </a:fld>
            <a:endParaRPr lang="fr-FR"/>
          </a:p>
        </p:txBody>
      </p:sp>
    </p:spTree>
    <p:extLst>
      <p:ext uri="{BB962C8B-B14F-4D97-AF65-F5344CB8AC3E}">
        <p14:creationId xmlns:p14="http://schemas.microsoft.com/office/powerpoint/2010/main" val="2901085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6332"/>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idx="1"/>
          </p:nvPr>
        </p:nvSpPr>
        <p:spPr>
          <a:xfrm>
            <a:off x="3850448" y="0"/>
            <a:ext cx="2945659" cy="496332"/>
          </a:xfrm>
          <a:prstGeom prst="rect">
            <a:avLst/>
          </a:prstGeom>
        </p:spPr>
        <p:txBody>
          <a:bodyPr vert="horz" lIns="91405" tIns="45703" rIns="91405" bIns="45703" rtlCol="0"/>
          <a:lstStyle>
            <a:lvl1pPr algn="r">
              <a:defRPr sz="1200"/>
            </a:lvl1pPr>
          </a:lstStyle>
          <a:p>
            <a:fld id="{11B50710-B8B7-4D8F-BDE7-5C763412CDFD}" type="datetimeFigureOut">
              <a:rPr lang="fr-FR" smtClean="0"/>
              <a:pPr/>
              <a:t>22/09/2023</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05" tIns="45703" rIns="91405" bIns="45703" rtlCol="0" anchor="ctr"/>
          <a:lstStyle/>
          <a:p>
            <a:endParaRPr lang="fr-FR"/>
          </a:p>
        </p:txBody>
      </p:sp>
      <p:sp>
        <p:nvSpPr>
          <p:cNvPr id="5" name="Espace réservé des commentaires 4"/>
          <p:cNvSpPr>
            <a:spLocks noGrp="1"/>
          </p:cNvSpPr>
          <p:nvPr>
            <p:ph type="body" sz="quarter" idx="3"/>
          </p:nvPr>
        </p:nvSpPr>
        <p:spPr>
          <a:xfrm>
            <a:off x="679768" y="4715158"/>
            <a:ext cx="5438140" cy="4466987"/>
          </a:xfrm>
          <a:prstGeom prst="rect">
            <a:avLst/>
          </a:prstGeom>
        </p:spPr>
        <p:txBody>
          <a:bodyPr vert="horz" lIns="91405" tIns="45703" rIns="91405" bIns="4570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9428583"/>
            <a:ext cx="2945659" cy="496332"/>
          </a:xfrm>
          <a:prstGeom prst="rect">
            <a:avLst/>
          </a:prstGeom>
        </p:spPr>
        <p:txBody>
          <a:bodyPr vert="horz" lIns="91405" tIns="45703" rIns="91405" bIns="45703"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8" y="9428583"/>
            <a:ext cx="2945659" cy="496332"/>
          </a:xfrm>
          <a:prstGeom prst="rect">
            <a:avLst/>
          </a:prstGeom>
        </p:spPr>
        <p:txBody>
          <a:bodyPr vert="horz" lIns="91405" tIns="45703" rIns="91405" bIns="45703" rtlCol="0" anchor="b"/>
          <a:lstStyle>
            <a:lvl1pPr algn="r">
              <a:defRPr sz="1200"/>
            </a:lvl1pPr>
          </a:lstStyle>
          <a:p>
            <a:fld id="{5A906ACB-0641-497D-A6F6-17171FCA9B16}" type="slidenum">
              <a:rPr lang="fr-FR" smtClean="0"/>
              <a:pPr/>
              <a:t>‹N°›</a:t>
            </a:fld>
            <a:endParaRPr lang="fr-FR"/>
          </a:p>
        </p:txBody>
      </p:sp>
    </p:spTree>
    <p:extLst>
      <p:ext uri="{BB962C8B-B14F-4D97-AF65-F5344CB8AC3E}">
        <p14:creationId xmlns:p14="http://schemas.microsoft.com/office/powerpoint/2010/main" val="1215976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5161DF1-DA3B-4BE7-996B-D3A5EFCFD604}" type="slidenum">
              <a:rPr lang="fr-FR" smtClean="0"/>
              <a:pPr/>
              <a:t>1</a:t>
            </a:fld>
            <a:endParaRPr lang="fr-FR"/>
          </a:p>
        </p:txBody>
      </p:sp>
    </p:spTree>
    <p:extLst>
      <p:ext uri="{BB962C8B-B14F-4D97-AF65-F5344CB8AC3E}">
        <p14:creationId xmlns:p14="http://schemas.microsoft.com/office/powerpoint/2010/main" val="221660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259632" y="188640"/>
            <a:ext cx="7014462" cy="439200"/>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617538" y="1512888"/>
            <a:ext cx="7899400" cy="3976687"/>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Espace réservé de la date 9"/>
          <p:cNvSpPr>
            <a:spLocks noGrp="1"/>
          </p:cNvSpPr>
          <p:nvPr>
            <p:ph type="dt" sz="half" idx="10"/>
          </p:nvPr>
        </p:nvSpPr>
        <p:spPr/>
        <p:txBody>
          <a:bodyPr/>
          <a:lstStyle/>
          <a:p>
            <a:fld id="{DB3AEE49-3FC5-4F88-AEB4-B5A4C2178FF9}" type="datetime1">
              <a:rPr lang="fr-FR" smtClean="0"/>
              <a:pPr/>
              <a:t>22/09/2023</a:t>
            </a:fld>
            <a:endParaRPr lang="fr-FR" dirty="0"/>
          </a:p>
        </p:txBody>
      </p:sp>
      <p:sp>
        <p:nvSpPr>
          <p:cNvPr id="11" name="Espace réservé du pied de page 10"/>
          <p:cNvSpPr>
            <a:spLocks noGrp="1"/>
          </p:cNvSpPr>
          <p:nvPr>
            <p:ph type="ftr" sz="quarter" idx="11"/>
          </p:nvPr>
        </p:nvSpPr>
        <p:spPr>
          <a:xfrm>
            <a:off x="1778000" y="6061075"/>
            <a:ext cx="5588000" cy="360000"/>
          </a:xfrm>
          <a:prstGeom prst="rect">
            <a:avLst/>
          </a:prstGeom>
        </p:spPr>
        <p:txBody>
          <a:bodyPr/>
          <a:lstStyle/>
          <a:p>
            <a:pPr algn="r"/>
            <a:r>
              <a:rPr lang="fr-FR"/>
              <a:t>PREV. FORMATION Ci²/FabLab</a:t>
            </a:r>
            <a:endParaRPr lang="fr-FR" dirty="0"/>
          </a:p>
        </p:txBody>
      </p:sp>
    </p:spTree>
    <p:extLst>
      <p:ext uri="{BB962C8B-B14F-4D97-AF65-F5344CB8AC3E}">
        <p14:creationId xmlns:p14="http://schemas.microsoft.com/office/powerpoint/2010/main" val="14298085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bwMode="gray">
          <a:xfrm>
            <a:off x="0" y="0"/>
            <a:ext cx="9144000" cy="9175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e la date 3"/>
          <p:cNvSpPr>
            <a:spLocks noGrp="1"/>
          </p:cNvSpPr>
          <p:nvPr>
            <p:ph type="dt" sz="half" idx="2"/>
          </p:nvPr>
        </p:nvSpPr>
        <p:spPr bwMode="gray">
          <a:xfrm>
            <a:off x="-1" y="6669360"/>
            <a:ext cx="265114" cy="180000"/>
          </a:xfrm>
          <a:prstGeom prst="rect">
            <a:avLst/>
          </a:prstGeom>
        </p:spPr>
        <p:txBody>
          <a:bodyPr vert="horz" lIns="0" tIns="0" rIns="0" bIns="0" rtlCol="0" anchor="ctr" anchorCtr="0">
            <a:noAutofit/>
          </a:bodyPr>
          <a:lstStyle>
            <a:lvl1pPr algn="ctr">
              <a:defRPr sz="100">
                <a:solidFill>
                  <a:schemeClr val="bg1">
                    <a:alpha val="0"/>
                  </a:schemeClr>
                </a:solidFill>
              </a:defRPr>
            </a:lvl1pPr>
          </a:lstStyle>
          <a:p>
            <a:fld id="{5CAEB4E5-C765-477B-B7A4-4C9D6B09141A}" type="datetime1">
              <a:rPr lang="fr-FR" smtClean="0"/>
              <a:pPr/>
              <a:t>22/09/2023</a:t>
            </a:fld>
            <a:endParaRPr lang="fr-FR" dirty="0"/>
          </a:p>
        </p:txBody>
      </p:sp>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841" y="114219"/>
            <a:ext cx="1014181" cy="689136"/>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Lst>
  <p:hf hdr="0"/>
  <p:txStyles>
    <p:titleStyle>
      <a:lvl1pPr algn="l" defTabSz="914400" rtl="0" eaLnBrk="1" latinLnBrk="0" hangingPunct="1">
        <a:lnSpc>
          <a:spcPct val="100000"/>
        </a:lnSpc>
        <a:spcBef>
          <a:spcPts val="0"/>
        </a:spcBef>
        <a:spcAft>
          <a:spcPts val="0"/>
        </a:spcAft>
        <a:buNone/>
        <a:defRPr sz="1200" b="1" kern="1200" cap="all"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0"/>
        </a:spcAft>
        <a:buSzPct val="25000"/>
        <a:buFontTx/>
        <a:buNone/>
        <a:defRPr sz="1500" b="0" kern="1200" cap="none" baseline="0">
          <a:solidFill>
            <a:schemeClr val="accent5"/>
          </a:solidFill>
          <a:latin typeface="+mn-lt"/>
          <a:ea typeface="+mn-ea"/>
          <a:cs typeface="+mn-cs"/>
        </a:defRPr>
      </a:lvl1pPr>
      <a:lvl2pPr marL="0" indent="0" algn="l" defTabSz="914400" rtl="0" eaLnBrk="1" latinLnBrk="0" hangingPunct="1">
        <a:lnSpc>
          <a:spcPct val="100000"/>
        </a:lnSpc>
        <a:spcBef>
          <a:spcPts val="0"/>
        </a:spcBef>
        <a:spcAft>
          <a:spcPts val="0"/>
        </a:spcAft>
        <a:buSzPct val="25000"/>
        <a:buFontTx/>
        <a:buNone/>
        <a:defRPr sz="1700" b="1" kern="1200" cap="none">
          <a:solidFill>
            <a:schemeClr val="bg2"/>
          </a:solidFill>
          <a:latin typeface="+mn-lt"/>
          <a:ea typeface="+mn-ea"/>
          <a:cs typeface="+mn-cs"/>
        </a:defRPr>
      </a:lvl2pPr>
      <a:lvl3pPr marL="0" indent="0" algn="l" defTabSz="914400" rtl="0" eaLnBrk="1" latinLnBrk="0" hangingPunct="1">
        <a:lnSpc>
          <a:spcPct val="100000"/>
        </a:lnSpc>
        <a:spcBef>
          <a:spcPts val="0"/>
        </a:spcBef>
        <a:spcAft>
          <a:spcPts val="0"/>
        </a:spcAft>
        <a:buSzPct val="25000"/>
        <a:buFontTx/>
        <a:buNone/>
        <a:defRPr sz="1000" kern="1200" cap="none">
          <a:solidFill>
            <a:schemeClr val="tx1"/>
          </a:solidFill>
          <a:latin typeface="+mn-lt"/>
          <a:ea typeface="+mn-ea"/>
          <a:cs typeface="+mn-cs"/>
        </a:defRPr>
      </a:lvl3pPr>
      <a:lvl4pPr marL="1714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4pPr>
      <a:lvl5pPr marL="3619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0">
              <a:schemeClr val="accent1">
                <a:lumMod val="45000"/>
                <a:lumOff val="55000"/>
              </a:schemeClr>
            </a:gs>
            <a:gs pos="0">
              <a:schemeClr val="accent1">
                <a:lumMod val="45000"/>
                <a:lumOff val="55000"/>
              </a:schemeClr>
            </a:gs>
            <a:gs pos="0">
              <a:schemeClr val="accent1">
                <a:lumMod val="0"/>
                <a:lumOff val="100000"/>
              </a:schemeClr>
            </a:gs>
          </a:gsLst>
          <a:lin ang="5400000" scaled="1"/>
          <a:tileRect/>
        </a:gradFill>
        <a:effectLst/>
      </p:bgPr>
    </p:bg>
    <p:spTree>
      <p:nvGrpSpPr>
        <p:cNvPr id="1" name=""/>
        <p:cNvGrpSpPr/>
        <p:nvPr/>
      </p:nvGrpSpPr>
      <p:grpSpPr>
        <a:xfrm>
          <a:off x="0" y="0"/>
          <a:ext cx="0" cy="0"/>
          <a:chOff x="0" y="0"/>
          <a:chExt cx="0" cy="0"/>
        </a:xfrm>
      </p:grpSpPr>
      <p:sp>
        <p:nvSpPr>
          <p:cNvPr id="12" name="Rectangle 5"/>
          <p:cNvSpPr>
            <a:spLocks noChangeArrowheads="1"/>
          </p:cNvSpPr>
          <p:nvPr/>
        </p:nvSpPr>
        <p:spPr bwMode="auto">
          <a:xfrm>
            <a:off x="0" y="-34859"/>
            <a:ext cx="9144000" cy="7278916"/>
          </a:xfrm>
          <a:prstGeom prst="rect">
            <a:avLst/>
          </a:prstGeom>
          <a:noFill/>
          <a:ln>
            <a:noFill/>
          </a:ln>
          <a:effectLst/>
          <a:extLst/>
        </p:spPr>
        <p:txBody>
          <a:bodyPr vert="horz" wrap="square" lIns="91440" tIns="45720" rIns="91440" bIns="45720" numCol="1" anchor="t" anchorCtr="0" compatLnSpc="1">
            <a:prstTxWarp prst="textNoShape">
              <a:avLst/>
            </a:prstTxWarp>
            <a:spAutoFit/>
          </a:bodyPr>
          <a:lstStyle/>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Thèse en partenariat : </a:t>
            </a:r>
            <a:r>
              <a:rPr lang="fr-FR" altLang="zh-CN" sz="1000" dirty="0">
                <a:latin typeface="Times New Roman" panose="02020603050405020304" pitchFamily="18" charset="0"/>
                <a:ea typeface="Droid Sans Fallback"/>
                <a:cs typeface="Times New Roman" panose="02020603050405020304" pitchFamily="18" charset="0"/>
              </a:rPr>
              <a:t>IMT Nord Europe et JUNIA</a:t>
            </a: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altLang="zh-CN" sz="1000" dirty="0">
                <a:latin typeface="Times New Roman" panose="02020603050405020304" pitchFamily="18" charset="0"/>
                <a:ea typeface="Droid Sans Fallback"/>
                <a:cs typeface="Times New Roman" panose="02020603050405020304" pitchFamily="18" charset="0"/>
              </a:rPr>
              <a:t>CERI EE, </a:t>
            </a:r>
            <a:r>
              <a:rPr lang="fr-FR" sz="1000" dirty="0">
                <a:latin typeface="Times New Roman" panose="02020603050405020304" pitchFamily="18" charset="0"/>
                <a:cs typeface="Times New Roman" panose="02020603050405020304" pitchFamily="18" charset="0"/>
              </a:rPr>
              <a:t>IMT Nord Europe </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ENGSYS Sciences de l’ingénierie et des systèmes </a:t>
            </a:r>
            <a:r>
              <a:rPr lang="fr-FR" sz="1000" dirty="0">
                <a:latin typeface="Times New Roman" panose="02020603050405020304" pitchFamily="18" charset="0"/>
                <a:cs typeface="Times New Roman" panose="02020603050405020304" pitchFamily="18" charset="0"/>
              </a:rPr>
              <a:t>(U-Lille, Centrale Lille Institut, IMT Nord Europe)</a:t>
            </a:r>
          </a:p>
          <a:p>
            <a:pPr lvl="0" eaLnBrk="0" fontAlgn="base" hangingPunct="0">
              <a:spcBef>
                <a:spcPct val="0"/>
              </a:spcBef>
              <a:spcAft>
                <a:spcPct val="0"/>
              </a:spcAft>
            </a:pPr>
            <a:endParaRPr lang="fr-FR" altLang="zh-CN" sz="600" dirty="0">
              <a:latin typeface="Times New Roman" panose="02020603050405020304" pitchFamily="18" charset="0"/>
              <a:ea typeface="Droid Sans Fallback"/>
              <a:cs typeface="Times New Roman" panose="02020603050405020304" pitchFamily="18" charset="0"/>
            </a:endParaRPr>
          </a:p>
          <a:p>
            <a:pPr lvl="0" algn="ctr" eaLnBrk="0" fontAlgn="base" hangingPunct="0">
              <a:spcBef>
                <a:spcPct val="0"/>
              </a:spcBef>
              <a:spcAft>
                <a:spcPct val="0"/>
              </a:spcAft>
            </a:pPr>
            <a:r>
              <a:rPr lang="fr-FR" altLang="zh-CN" sz="1000" dirty="0">
                <a:latin typeface="Times New Roman" panose="02020603050405020304" pitchFamily="18" charset="0"/>
                <a:ea typeface="Droid Sans Fallback"/>
                <a:cs typeface="Times New Roman" panose="02020603050405020304" pitchFamily="18" charset="0"/>
              </a:rPr>
              <a:t>THÈSE présentée en vue d’obtenir le grade de DOCTEURE</a:t>
            </a:r>
            <a:r>
              <a:rPr lang="fr-FR" altLang="zh-CN" sz="1000" dirty="0">
                <a:solidFill>
                  <a:srgbClr val="FF0000"/>
                </a:solidFill>
                <a:latin typeface="Times New Roman" panose="02020603050405020304" pitchFamily="18" charset="0"/>
                <a:ea typeface="Droid Sans Fallback"/>
                <a:cs typeface="Times New Roman" panose="02020603050405020304" pitchFamily="18" charset="0"/>
              </a:rPr>
              <a:t> </a:t>
            </a:r>
            <a:r>
              <a:rPr lang="fr-FR" altLang="zh-CN" sz="1000" dirty="0">
                <a:latin typeface="Times New Roman" panose="02020603050405020304" pitchFamily="18" charset="0"/>
                <a:ea typeface="Droid Sans Fallback"/>
                <a:cs typeface="Times New Roman" panose="02020603050405020304" pitchFamily="18" charset="0"/>
              </a:rPr>
              <a:t>en </a:t>
            </a:r>
            <a:r>
              <a:rPr lang="fr-FR" sz="1000" dirty="0">
                <a:latin typeface="Times New Roman" panose="02020603050405020304" pitchFamily="18" charset="0"/>
                <a:cs typeface="Times New Roman" panose="02020603050405020304" pitchFamily="18" charset="0"/>
              </a:rPr>
              <a:t>Mécanique, énergétique, génie des procédés, génie civil </a:t>
            </a:r>
          </a:p>
          <a:p>
            <a:pPr lvl="0" algn="ctr" eaLnBrk="0" fontAlgn="base" hangingPunct="0">
              <a:spcBef>
                <a:spcPct val="0"/>
              </a:spcBef>
              <a:spcAft>
                <a:spcPct val="0"/>
              </a:spcAft>
            </a:pPr>
            <a:r>
              <a:rPr lang="fr-FR" altLang="zh-CN" sz="600" dirty="0">
                <a:ea typeface="Droid Sans Fallback"/>
                <a:cs typeface="Arial" panose="020B0604020202020204" pitchFamily="34" charset="0"/>
              </a:rPr>
              <a:t>par</a:t>
            </a:r>
            <a:endParaRPr lang="fr-FR" sz="1200" dirty="0">
              <a:latin typeface="Times New Roman" panose="02020603050405020304" pitchFamily="18" charset="0"/>
              <a:cs typeface="Times New Roman" panose="02020603050405020304" pitchFamily="18" charset="0"/>
            </a:endParaRPr>
          </a:p>
          <a:p>
            <a:pPr algn="ctr"/>
            <a:r>
              <a:rPr lang="fr-FR" sz="1400" b="1" dirty="0">
                <a:latin typeface="Times New Roman" panose="02020603050405020304" pitchFamily="18" charset="0"/>
                <a:cs typeface="Times New Roman" panose="02020603050405020304" pitchFamily="18" charset="0"/>
              </a:rPr>
              <a:t>YAHIAT Feriel</a:t>
            </a:r>
          </a:p>
          <a:p>
            <a:pPr algn="ctr"/>
            <a:r>
              <a:rPr lang="fr-FR" altLang="zh-CN" sz="1000" dirty="0">
                <a:latin typeface="Times New Roman" panose="02020603050405020304" pitchFamily="18" charset="0"/>
                <a:cs typeface="Times New Roman" panose="02020603050405020304" pitchFamily="18" charset="0"/>
              </a:rPr>
              <a:t>D</a:t>
            </a:r>
            <a:r>
              <a:rPr lang="fr-FR" altLang="zh-CN" sz="600" dirty="0">
                <a:ea typeface="Droid Sans Fallback"/>
                <a:cs typeface="Arial" panose="020B0604020202020204" pitchFamily="34" charset="0"/>
              </a:rPr>
              <a:t>OCTORAT de l’UNIVERSITÉ DE LILLE DÉLIVRÉ PAR IMT NORD EUROPE</a:t>
            </a:r>
          </a:p>
          <a:p>
            <a:pPr lvl="0" algn="ctr" eaLnBrk="0" fontAlgn="base" hangingPunct="0">
              <a:spcBef>
                <a:spcPct val="0"/>
              </a:spcBef>
              <a:spcAft>
                <a:spcPct val="0"/>
              </a:spcAft>
            </a:pPr>
            <a:r>
              <a:rPr lang="fr-FR" altLang="zh-CN" sz="800" dirty="0">
                <a:latin typeface="Times New Roman" panose="02020603050405020304" pitchFamily="18" charset="0"/>
                <a:ea typeface="Droid Sans Fallback"/>
                <a:cs typeface="Times New Roman" panose="02020603050405020304" pitchFamily="18" charset="0"/>
              </a:rPr>
              <a:t>Titre de la thèse : </a:t>
            </a:r>
          </a:p>
          <a:p>
            <a:pPr algn="ctr"/>
            <a:r>
              <a:rPr lang="fr-FR" sz="1200" b="1" i="1" dirty="0">
                <a:latin typeface="Times New Roman" panose="02020603050405020304" pitchFamily="18" charset="0"/>
                <a:cs typeface="Times New Roman" panose="02020603050405020304" pitchFamily="18" charset="0"/>
              </a:rPr>
              <a:t>Analyse des mécanismes d’intensification du mélange et des transferts thermiques par combinaison de méthodes passives </a:t>
            </a:r>
          </a:p>
          <a:p>
            <a:pPr algn="ctr"/>
            <a:r>
              <a:rPr lang="fr-FR" sz="1200" b="1" i="1" dirty="0">
                <a:latin typeface="Times New Roman" panose="02020603050405020304" pitchFamily="18" charset="0"/>
                <a:cs typeface="Times New Roman" panose="02020603050405020304" pitchFamily="18" charset="0"/>
              </a:rPr>
              <a:t>              dans des écoulements internes tubulaires : application aux réacteurs chimiques continus et aux capteurs solaires.</a:t>
            </a:r>
            <a:r>
              <a:rPr lang="fr-FR" sz="1200" i="1" dirty="0"/>
              <a:t> </a:t>
            </a:r>
            <a:r>
              <a:rPr lang="en-US" sz="1150" b="1" dirty="0">
                <a:solidFill>
                  <a:srgbClr val="0070C0"/>
                </a:solidFill>
                <a:latin typeface="Times New Roman" panose="02020603050405020304" pitchFamily="18" charset="0"/>
                <a:cs typeface="Times New Roman" panose="02020603050405020304" pitchFamily="18" charset="0"/>
              </a:rPr>
              <a:t>	</a:t>
            </a:r>
          </a:p>
          <a:p>
            <a:pPr algn="ctr"/>
            <a:r>
              <a:rPr lang="fr-FR" sz="1200" b="1" dirty="0">
                <a:solidFill>
                  <a:schemeClr val="accent3">
                    <a:lumMod val="75000"/>
                    <a:lumOff val="25000"/>
                  </a:schemeClr>
                </a:solidFill>
                <a:latin typeface="Times New Roman" panose="02020603050405020304" pitchFamily="18" charset="0"/>
                <a:cs typeface="Times New Roman" panose="02020603050405020304" pitchFamily="18" charset="0"/>
              </a:rPr>
              <a:t>Soutenance prévue le </a:t>
            </a:r>
            <a:r>
              <a:rPr lang="fr-FR" sz="1200" b="1" i="1" dirty="0">
                <a:solidFill>
                  <a:schemeClr val="accent3">
                    <a:lumMod val="75000"/>
                    <a:lumOff val="25000"/>
                  </a:schemeClr>
                </a:solidFill>
                <a:latin typeface="Times New Roman" panose="02020603050405020304" pitchFamily="18" charset="0"/>
                <a:cs typeface="Times New Roman" panose="02020603050405020304" pitchFamily="18" charset="0"/>
              </a:rPr>
              <a:t>jeudi 28 septembre 2023 </a:t>
            </a:r>
            <a:r>
              <a:rPr lang="fr-FR" sz="1200" b="1" dirty="0">
                <a:solidFill>
                  <a:schemeClr val="accent3">
                    <a:lumMod val="75000"/>
                    <a:lumOff val="25000"/>
                  </a:schemeClr>
                </a:solidFill>
                <a:latin typeface="Times New Roman" panose="02020603050405020304" pitchFamily="18" charset="0"/>
                <a:cs typeface="Times New Roman" panose="02020603050405020304" pitchFamily="18" charset="0"/>
              </a:rPr>
              <a:t>à 14h00 </a:t>
            </a:r>
          </a:p>
          <a:p>
            <a:pPr algn="ctr"/>
            <a:r>
              <a:rPr lang="fr-FR" sz="1200" b="1" dirty="0">
                <a:solidFill>
                  <a:schemeClr val="accent3">
                    <a:lumMod val="75000"/>
                    <a:lumOff val="25000"/>
                  </a:schemeClr>
                </a:solidFill>
                <a:latin typeface="Times New Roman" panose="02020603050405020304" pitchFamily="18" charset="0"/>
                <a:cs typeface="Times New Roman" panose="02020603050405020304" pitchFamily="18" charset="0"/>
              </a:rPr>
              <a:t>Lieu : Centre de recherche IMT Nord Europe - Salle : Amphi Bâtiment EI</a:t>
            </a:r>
            <a:endParaRPr lang="fr-FR" altLang="zh-CN" sz="1200" b="1" dirty="0">
              <a:solidFill>
                <a:schemeClr val="accent3">
                  <a:lumMod val="75000"/>
                  <a:lumOff val="25000"/>
                </a:schemeClr>
              </a:solidFill>
              <a:latin typeface="Times New Roman" panose="02020603050405020304" pitchFamily="18" charset="0"/>
              <a:cs typeface="Times New Roman" panose="02020603050405020304" pitchFamily="18" charset="0"/>
            </a:endParaRPr>
          </a:p>
          <a:p>
            <a:pPr algn="ctr"/>
            <a:r>
              <a:rPr lang="fr-FR" sz="1200" b="1" dirty="0">
                <a:solidFill>
                  <a:schemeClr val="accent3">
                    <a:lumMod val="75000"/>
                    <a:lumOff val="25000"/>
                  </a:schemeClr>
                </a:solidFill>
                <a:latin typeface="Times New Roman" panose="02020603050405020304" pitchFamily="18" charset="0"/>
                <a:cs typeface="Times New Roman" panose="02020603050405020304" pitchFamily="18" charset="0"/>
              </a:rPr>
              <a:t>Adresse : 764 Bd </a:t>
            </a:r>
            <a:r>
              <a:rPr lang="fr-FR" sz="1200" b="1" dirty="0" err="1">
                <a:solidFill>
                  <a:schemeClr val="accent3">
                    <a:lumMod val="75000"/>
                    <a:lumOff val="25000"/>
                  </a:schemeClr>
                </a:solidFill>
                <a:latin typeface="Times New Roman" panose="02020603050405020304" pitchFamily="18" charset="0"/>
                <a:cs typeface="Times New Roman" panose="02020603050405020304" pitchFamily="18" charset="0"/>
              </a:rPr>
              <a:t>Lahure</a:t>
            </a:r>
            <a:r>
              <a:rPr lang="fr-FR" sz="1200" b="1" dirty="0">
                <a:solidFill>
                  <a:schemeClr val="accent3">
                    <a:lumMod val="75000"/>
                    <a:lumOff val="25000"/>
                  </a:schemeClr>
                </a:solidFill>
                <a:latin typeface="Times New Roman" panose="02020603050405020304" pitchFamily="18" charset="0"/>
                <a:cs typeface="Times New Roman" panose="02020603050405020304" pitchFamily="18" charset="0"/>
              </a:rPr>
              <a:t>, 59500 Douai </a:t>
            </a:r>
            <a:br>
              <a:rPr lang="fr-FR" sz="1200" b="1" dirty="0">
                <a:solidFill>
                  <a:schemeClr val="accent3">
                    <a:lumMod val="75000"/>
                    <a:lumOff val="25000"/>
                  </a:schemeClr>
                </a:solidFill>
                <a:latin typeface="Times New Roman" panose="02020603050405020304" pitchFamily="18" charset="0"/>
                <a:cs typeface="Times New Roman" panose="02020603050405020304" pitchFamily="18" charset="0"/>
              </a:rPr>
            </a:br>
            <a:r>
              <a:rPr lang="fr-FR" altLang="zh-CN" sz="800" b="1" dirty="0">
                <a:latin typeface="Times New Roman" panose="02020603050405020304" pitchFamily="18" charset="0"/>
                <a:cs typeface="Times New Roman" panose="02020603050405020304" pitchFamily="18" charset="0"/>
              </a:rPr>
              <a:t>Devant le jury d’examen :</a:t>
            </a:r>
            <a:endParaRPr lang="fr-FR" altLang="zh-CN" sz="800" dirty="0">
              <a:latin typeface="Times New Roman" panose="02020603050405020304" pitchFamily="18" charset="0"/>
              <a:cs typeface="Times New Roman" panose="02020603050405020304" pitchFamily="18" charset="0"/>
            </a:endParaRPr>
          </a:p>
          <a:p>
            <a:pPr>
              <a:tabLst>
                <a:tab pos="1346200" algn="l"/>
                <a:tab pos="3049588" algn="l"/>
              </a:tabLst>
            </a:pPr>
            <a:endParaRPr lang="fr-FR" sz="900" dirty="0">
              <a:latin typeface="Times New Roman" panose="02020603050405020304" pitchFamily="18" charset="0"/>
              <a:cs typeface="Times New Roman" panose="02020603050405020304" pitchFamily="18" charset="0"/>
            </a:endParaRPr>
          </a:p>
          <a:p>
            <a:pPr>
              <a:tabLst>
                <a:tab pos="1346200" algn="l"/>
                <a:tab pos="3049588" algn="l"/>
              </a:tabLst>
            </a:pPr>
            <a:r>
              <a:rPr lang="fr-FR" sz="900" dirty="0">
                <a:latin typeface="Times New Roman" panose="02020603050405020304" pitchFamily="18" charset="0"/>
                <a:cs typeface="Times New Roman" panose="02020603050405020304" pitchFamily="18" charset="0"/>
              </a:rPr>
              <a:t>Rapporteur 	 COMMENGE Jean-Marc,	Professeur,	                                Université de Lorraine, CNRS, LRGP, F-54000 Nancy</a:t>
            </a:r>
          </a:p>
          <a:p>
            <a:pPr>
              <a:tabLst>
                <a:tab pos="1346200" algn="l"/>
                <a:tab pos="3049588" algn="l"/>
              </a:tabLst>
            </a:pPr>
            <a:r>
              <a:rPr lang="fr-FR" sz="900" dirty="0">
                <a:latin typeface="Times New Roman" panose="02020603050405020304" pitchFamily="18" charset="0"/>
                <a:cs typeface="Times New Roman" panose="02020603050405020304" pitchFamily="18" charset="0"/>
              </a:rPr>
              <a:t>Rapporteur 	 </a:t>
            </a:r>
            <a:r>
              <a:rPr lang="fr-FR" sz="900" cap="all" dirty="0" err="1">
                <a:latin typeface="Times New Roman" panose="02020603050405020304" pitchFamily="18" charset="0"/>
                <a:cs typeface="Times New Roman" panose="02020603050405020304" pitchFamily="18" charset="0"/>
              </a:rPr>
              <a:t>leguer</a:t>
            </a:r>
            <a:r>
              <a:rPr lang="fr-FR" sz="900" dirty="0">
                <a:latin typeface="Times New Roman" panose="02020603050405020304" pitchFamily="18" charset="0"/>
                <a:cs typeface="Times New Roman" panose="02020603050405020304" pitchFamily="18" charset="0"/>
              </a:rPr>
              <a:t> Yves,	Maître de conférences, </a:t>
            </a:r>
            <a:r>
              <a:rPr lang="fr-FR" sz="900" dirty="0" err="1">
                <a:latin typeface="Times New Roman" panose="02020603050405020304" pitchFamily="18" charset="0"/>
                <a:cs typeface="Times New Roman" panose="02020603050405020304" pitchFamily="18" charset="0"/>
              </a:rPr>
              <a:t>HdR</a:t>
            </a:r>
            <a:r>
              <a:rPr lang="fr-FR" sz="900" dirty="0">
                <a:latin typeface="Times New Roman" panose="02020603050405020304" pitchFamily="18" charset="0"/>
                <a:cs typeface="Times New Roman" panose="02020603050405020304" pitchFamily="18" charset="0"/>
              </a:rPr>
              <a:t>	</a:t>
            </a:r>
            <a:r>
              <a:rPr lang="en-US" sz="900" dirty="0" err="1">
                <a:latin typeface="Times New Roman" panose="02020603050405020304" pitchFamily="18" charset="0"/>
                <a:cs typeface="Times New Roman" panose="02020603050405020304" pitchFamily="18" charset="0"/>
              </a:rPr>
              <a:t>Université</a:t>
            </a:r>
            <a:r>
              <a:rPr lang="en-US" sz="900" dirty="0">
                <a:latin typeface="Times New Roman" panose="02020603050405020304" pitchFamily="18" charset="0"/>
                <a:cs typeface="Times New Roman" panose="02020603050405020304" pitchFamily="18" charset="0"/>
              </a:rPr>
              <a:t> de Pau et des Pays de </a:t>
            </a:r>
            <a:r>
              <a:rPr lang="en-US" sz="900" dirty="0" err="1">
                <a:latin typeface="Times New Roman" panose="02020603050405020304" pitchFamily="18" charset="0"/>
                <a:cs typeface="Times New Roman" panose="02020603050405020304" pitchFamily="18" charset="0"/>
              </a:rPr>
              <a:t>l’Adour</a:t>
            </a:r>
            <a:r>
              <a:rPr lang="en-US" sz="900" dirty="0">
                <a:latin typeface="Times New Roman" panose="02020603050405020304" pitchFamily="18" charset="0"/>
                <a:cs typeface="Times New Roman" panose="02020603050405020304" pitchFamily="18" charset="0"/>
              </a:rPr>
              <a:t>, E2S-UPPA,SIAME, Pau </a:t>
            </a:r>
          </a:p>
          <a:p>
            <a:pPr>
              <a:tabLst>
                <a:tab pos="1346200" algn="l"/>
                <a:tab pos="3049588" algn="l"/>
              </a:tabLst>
            </a:pPr>
            <a:r>
              <a:rPr lang="en-US" sz="900" dirty="0" err="1">
                <a:latin typeface="Times New Roman" panose="02020603050405020304" pitchFamily="18" charset="0"/>
                <a:cs typeface="Times New Roman" panose="02020603050405020304" pitchFamily="18" charset="0"/>
              </a:rPr>
              <a:t>Examinatrice</a:t>
            </a:r>
            <a:r>
              <a:rPr lang="en-US" sz="900" dirty="0">
                <a:latin typeface="Times New Roman" panose="02020603050405020304" pitchFamily="18" charset="0"/>
                <a:cs typeface="Times New Roman" panose="02020603050405020304" pitchFamily="18" charset="0"/>
              </a:rPr>
              <a:t>                           </a:t>
            </a:r>
            <a:r>
              <a:rPr lang="fr-FR" sz="900" cap="all" dirty="0">
                <a:latin typeface="Times New Roman" panose="02020603050405020304" pitchFamily="18" charset="0"/>
                <a:cs typeface="Times New Roman" panose="02020603050405020304" pitchFamily="18" charset="0"/>
              </a:rPr>
              <a:t>bouvier</a:t>
            </a:r>
            <a:r>
              <a:rPr lang="fr-FR" sz="900" dirty="0">
                <a:latin typeface="Times New Roman" panose="02020603050405020304" pitchFamily="18" charset="0"/>
                <a:cs typeface="Times New Roman" panose="02020603050405020304" pitchFamily="18" charset="0"/>
              </a:rPr>
              <a:t> Pascale,	Enseignant-chercheur,	</a:t>
            </a:r>
            <a:r>
              <a:rPr lang="fr-FR" sz="900" dirty="0" err="1">
                <a:latin typeface="Times New Roman" panose="02020603050405020304" pitchFamily="18" charset="0"/>
                <a:cs typeface="Times New Roman" panose="02020603050405020304" pitchFamily="18" charset="0"/>
              </a:rPr>
              <a:t>Junia</a:t>
            </a:r>
            <a:r>
              <a:rPr lang="fr-FR" sz="900" dirty="0">
                <a:latin typeface="Times New Roman" panose="02020603050405020304" pitchFamily="18" charset="0"/>
                <a:cs typeface="Times New Roman" panose="02020603050405020304" pitchFamily="18" charset="0"/>
              </a:rPr>
              <a:t>, </a:t>
            </a:r>
            <a:r>
              <a:rPr lang="da-DK" sz="900" dirty="0">
                <a:latin typeface="Times New Roman" panose="02020603050405020304" pitchFamily="18" charset="0"/>
                <a:cs typeface="Times New Roman" panose="02020603050405020304" pitchFamily="18" charset="0"/>
              </a:rPr>
              <a:t>Smart Systems and Energies,</a:t>
            </a:r>
            <a:r>
              <a:rPr lang="fr-FR" sz="900" dirty="0"/>
              <a:t> </a:t>
            </a:r>
            <a:r>
              <a:rPr lang="fr-FR" sz="900" dirty="0">
                <a:latin typeface="Times New Roman" panose="02020603050405020304" pitchFamily="18" charset="0"/>
                <a:cs typeface="Times New Roman" panose="02020603050405020304" pitchFamily="18" charset="0"/>
              </a:rPr>
              <a:t>F-59000 </a:t>
            </a:r>
            <a:r>
              <a:rPr lang="da-DK" sz="900" dirty="0">
                <a:latin typeface="Times New Roman" panose="02020603050405020304" pitchFamily="18" charset="0"/>
                <a:cs typeface="Times New Roman" panose="02020603050405020304" pitchFamily="18" charset="0"/>
              </a:rPr>
              <a:t>Lille</a:t>
            </a:r>
            <a:endParaRPr lang="fr-FR" sz="900" dirty="0">
              <a:latin typeface="Times New Roman" panose="02020603050405020304" pitchFamily="18" charset="0"/>
              <a:cs typeface="Times New Roman" panose="02020603050405020304" pitchFamily="18" charset="0"/>
            </a:endParaRPr>
          </a:p>
          <a:p>
            <a:pPr>
              <a:tabLst>
                <a:tab pos="1346200" algn="l"/>
                <a:tab pos="3049588" algn="l"/>
              </a:tabLst>
            </a:pPr>
            <a:r>
              <a:rPr lang="fr-FR" sz="900" dirty="0">
                <a:latin typeface="Times New Roman" panose="02020603050405020304" pitchFamily="18" charset="0"/>
                <a:cs typeface="Times New Roman" panose="02020603050405020304" pitchFamily="18" charset="0"/>
              </a:rPr>
              <a:t>Examinatrice	 FOURNAISON Laurence,	Professeur,		Université Paris-Saclay, INRAE, FRISE, 92761Antony</a:t>
            </a:r>
          </a:p>
          <a:p>
            <a:pPr>
              <a:tabLst>
                <a:tab pos="1346200" algn="l"/>
                <a:tab pos="3049588" algn="l"/>
              </a:tabLst>
            </a:pPr>
            <a:r>
              <a:rPr lang="fr-FR" sz="900" dirty="0">
                <a:latin typeface="Times New Roman" panose="02020603050405020304" pitchFamily="18" charset="0"/>
                <a:cs typeface="Times New Roman" panose="02020603050405020304" pitchFamily="18" charset="0"/>
              </a:rPr>
              <a:t>Examinateur	 RUSSEIL Serge,	Maître assistant, </a:t>
            </a:r>
            <a:r>
              <a:rPr lang="fr-FR" sz="900" dirty="0" err="1">
                <a:latin typeface="Times New Roman" panose="02020603050405020304" pitchFamily="18" charset="0"/>
                <a:cs typeface="Times New Roman" panose="02020603050405020304" pitchFamily="18" charset="0"/>
              </a:rPr>
              <a:t>HdR</a:t>
            </a:r>
            <a:r>
              <a:rPr lang="fr-FR" sz="900" dirty="0">
                <a:latin typeface="Times New Roman" panose="02020603050405020304" pitchFamily="18" charset="0"/>
                <a:cs typeface="Times New Roman" panose="02020603050405020304" pitchFamily="18" charset="0"/>
              </a:rPr>
              <a:t>	IMT Nord Europe, CERI Energie Environnement, F-59000 Lille </a:t>
            </a:r>
          </a:p>
          <a:p>
            <a:pPr>
              <a:tabLst>
                <a:tab pos="1346200" algn="l"/>
                <a:tab pos="3049588" algn="l"/>
              </a:tabLst>
            </a:pPr>
            <a:r>
              <a:rPr lang="fr-FR" sz="900" dirty="0">
                <a:latin typeface="Times New Roman" panose="02020603050405020304" pitchFamily="18" charset="0"/>
                <a:cs typeface="Times New Roman" panose="02020603050405020304" pitchFamily="18" charset="0"/>
              </a:rPr>
              <a:t>Examinatrice	 SIROUX Monica,	Professeur,		INSA Strasbourg ICUBE, Strasbourg	</a:t>
            </a:r>
          </a:p>
          <a:p>
            <a:pPr>
              <a:tabLst>
                <a:tab pos="1346200" algn="l"/>
                <a:tab pos="3049588" algn="l"/>
              </a:tabLst>
            </a:pPr>
            <a:r>
              <a:rPr lang="fr-FR" sz="900" dirty="0">
                <a:latin typeface="Times New Roman" panose="02020603050405020304" pitchFamily="18" charset="0"/>
                <a:cs typeface="Times New Roman" panose="02020603050405020304" pitchFamily="18" charset="0"/>
              </a:rPr>
              <a:t>Co-directeur de thèse 	 ANDRE Christophe,	Enseignant-chercheur, </a:t>
            </a:r>
            <a:r>
              <a:rPr lang="fr-FR" sz="900" dirty="0" err="1">
                <a:latin typeface="Times New Roman" panose="02020603050405020304" pitchFamily="18" charset="0"/>
                <a:cs typeface="Times New Roman" panose="02020603050405020304" pitchFamily="18" charset="0"/>
              </a:rPr>
              <a:t>HdR</a:t>
            </a:r>
            <a:r>
              <a:rPr lang="fr-FR" sz="900" dirty="0">
                <a:latin typeface="Times New Roman" panose="02020603050405020304" pitchFamily="18" charset="0"/>
                <a:cs typeface="Times New Roman" panose="02020603050405020304" pitchFamily="18" charset="0"/>
              </a:rPr>
              <a:t>	</a:t>
            </a:r>
            <a:r>
              <a:rPr lang="fr-FR" sz="900" dirty="0" err="1">
                <a:latin typeface="Times New Roman" panose="02020603050405020304" pitchFamily="18" charset="0"/>
                <a:cs typeface="Times New Roman" panose="02020603050405020304" pitchFamily="18" charset="0"/>
              </a:rPr>
              <a:t>Junia</a:t>
            </a:r>
            <a:r>
              <a:rPr lang="fr-FR" sz="900" dirty="0">
                <a:latin typeface="Times New Roman" panose="02020603050405020304" pitchFamily="18" charset="0"/>
                <a:cs typeface="Times New Roman" panose="02020603050405020304" pitchFamily="18" charset="0"/>
              </a:rPr>
              <a:t>, </a:t>
            </a:r>
            <a:r>
              <a:rPr lang="fr-FR" sz="900" dirty="0" err="1">
                <a:latin typeface="Times New Roman" panose="02020603050405020304" pitchFamily="18" charset="0"/>
                <a:cs typeface="Times New Roman" panose="02020603050405020304" pitchFamily="18" charset="0"/>
              </a:rPr>
              <a:t>Health</a:t>
            </a:r>
            <a:r>
              <a:rPr lang="fr-FR" sz="900" dirty="0">
                <a:latin typeface="Times New Roman" panose="02020603050405020304" pitchFamily="18" charset="0"/>
                <a:cs typeface="Times New Roman" panose="02020603050405020304" pitchFamily="18" charset="0"/>
              </a:rPr>
              <a:t> et </a:t>
            </a:r>
            <a:r>
              <a:rPr lang="fr-FR" sz="900" dirty="0" err="1">
                <a:latin typeface="Times New Roman" panose="02020603050405020304" pitchFamily="18" charset="0"/>
                <a:cs typeface="Times New Roman" panose="02020603050405020304" pitchFamily="18" charset="0"/>
              </a:rPr>
              <a:t>Environment</a:t>
            </a:r>
            <a:r>
              <a:rPr lang="fr-FR" sz="900" dirty="0">
                <a:latin typeface="Times New Roman" panose="02020603050405020304" pitchFamily="18" charset="0"/>
                <a:cs typeface="Times New Roman" panose="02020603050405020304" pitchFamily="18" charset="0"/>
              </a:rPr>
              <a:t>, F-59000 Lille</a:t>
            </a:r>
          </a:p>
          <a:p>
            <a:r>
              <a:rPr lang="fr-FR" sz="900" dirty="0">
                <a:latin typeface="Times New Roman" panose="02020603050405020304" pitchFamily="18" charset="0"/>
                <a:cs typeface="Times New Roman" panose="02020603050405020304" pitchFamily="18" charset="0"/>
              </a:rPr>
              <a:t>Directeur de thèse	                </a:t>
            </a:r>
            <a:r>
              <a:rPr lang="fr-FR" sz="900" cap="all" dirty="0">
                <a:latin typeface="Times New Roman" panose="02020603050405020304" pitchFamily="18" charset="0"/>
                <a:cs typeface="Times New Roman" panose="02020603050405020304" pitchFamily="18" charset="0"/>
              </a:rPr>
              <a:t>BOUGEARD</a:t>
            </a:r>
            <a:r>
              <a:rPr lang="fr-FR" sz="900" dirty="0">
                <a:latin typeface="Times New Roman" panose="02020603050405020304" pitchFamily="18" charset="0"/>
                <a:cs typeface="Times New Roman" panose="02020603050405020304" pitchFamily="18" charset="0"/>
              </a:rPr>
              <a:t> Daniel,	           Professeur,		IMT Nord Europe CERI Energie Environnement, F-59000 Lille </a:t>
            </a:r>
          </a:p>
          <a:p>
            <a:pPr>
              <a:tabLst>
                <a:tab pos="1346200" algn="l"/>
                <a:tab pos="3049588" algn="l"/>
              </a:tabLst>
            </a:pPr>
            <a:r>
              <a:rPr lang="fr-FR" sz="1000" b="1" dirty="0">
                <a:solidFill>
                  <a:srgbClr val="00B0F0"/>
                </a:solidFill>
                <a:latin typeface="Times New Roman" panose="02020603050405020304" pitchFamily="18" charset="0"/>
                <a:cs typeface="Times New Roman" panose="02020603050405020304" pitchFamily="18" charset="0"/>
              </a:rPr>
              <a:t>R</a:t>
            </a:r>
            <a:r>
              <a:rPr lang="fr-FR" altLang="zh-CN" sz="1000" b="1" dirty="0">
                <a:solidFill>
                  <a:srgbClr val="00B0F0"/>
                </a:solidFill>
                <a:latin typeface="Times New Roman" panose="02020603050405020304" pitchFamily="18" charset="0"/>
                <a:ea typeface="Droid Sans Fallback"/>
                <a:cs typeface="Times New Roman" panose="02020603050405020304" pitchFamily="18" charset="0"/>
              </a:rPr>
              <a:t>ésumé</a:t>
            </a:r>
            <a:endParaRPr lang="fr-FR" altLang="zh-CN" sz="800" b="1" dirty="0">
              <a:solidFill>
                <a:srgbClr val="00B0F0"/>
              </a:solidFill>
              <a:latin typeface="Times New Roman" panose="02020603050405020304" pitchFamily="18" charset="0"/>
              <a:ea typeface="Droid Sans Fallback"/>
              <a:cs typeface="Times New Roman" panose="02020603050405020304" pitchFamily="18" charset="0"/>
            </a:endParaRPr>
          </a:p>
          <a:p>
            <a:pPr algn="just"/>
            <a:r>
              <a:rPr lang="fr-FR" sz="800" dirty="0">
                <a:latin typeface="Times New Roman" panose="02020603050405020304" pitchFamily="18" charset="0"/>
                <a:cs typeface="Times New Roman" panose="02020603050405020304" pitchFamily="18" charset="0"/>
              </a:rPr>
              <a:t>L’efficacité énergétique des composants et systèmes thermiques, l’amélioration et le développement de nouvelles technologies sont des enjeux majeurs aujourd’hui. Dans ce contexte général, les travaux de cette thèse s’inscrivent dans une perspective d’amélioration des performances thermiques et de mélange d’échangeurs-réacteurs multifonctionnels qui, plus que jamais, sont des composants clés. Pour atteindre cet objectif, une technique d'intensification passive a été explorée. Elle implique l'application de deux types de macro-déformations pariétales sur les parois d'un tube annulaire en écoulement laminaire. L’étude s’est tout d'abord concentrée sur la caractérisation des écoulements secondaires créée par chacune des déformations appliquées séparément sur l’intensification des transferts. Ensuite, une combinaison de déformations radiales successives et alternées sur la paroi externe, associées à une géométrie engendrant un mouvement de </a:t>
            </a:r>
            <a:r>
              <a:rPr lang="fr-FR" sz="800" dirty="0" err="1">
                <a:latin typeface="Times New Roman" panose="02020603050405020304" pitchFamily="18" charset="0"/>
                <a:cs typeface="Times New Roman" panose="02020603050405020304" pitchFamily="18" charset="0"/>
              </a:rPr>
              <a:t>swirl</a:t>
            </a:r>
            <a:r>
              <a:rPr lang="fr-FR" sz="800" dirty="0">
                <a:latin typeface="Times New Roman" panose="02020603050405020304" pitchFamily="18" charset="0"/>
                <a:cs typeface="Times New Roman" panose="02020603050405020304" pitchFamily="18" charset="0"/>
              </a:rPr>
              <a:t> sur la paroi interne a permis d'augmenter significativement le mélange, grâce à l'apparition d'advection chaotique dans l'écoulement. La compréhension des mécanismes physiques mis en jeux s’est appuyée sur une analyse numérique des champs locaux thermiques et hydrauliques, sur l’identification des structures tourbillonnaires, sur les sections de Poincaré, ainsi que sur la détermination des performances thermo-hydrauliques et de mélange au niveau global et local. Une évaluation expérimentale du comportement hydraulique a été aussi effectuée par le biais de la méthode de distribution des temps de séjour, ce qui a permis de valider en partie le modèle numérique choisi dans cette étude. Enfin, la dernière partie de l'étude a été consacrée à l'application des concepts d'intensification étudiés au cas d'un capteur solaire thermique à concentration.</a:t>
            </a:r>
            <a:endParaRPr lang="fr-FR" altLang="zh-CN" sz="800" b="1" dirty="0">
              <a:solidFill>
                <a:srgbClr val="FF0000"/>
              </a:solidFill>
              <a:latin typeface="Times New Roman" panose="02020603050405020304" pitchFamily="18" charset="0"/>
              <a:cs typeface="Times New Roman" panose="02020603050405020304" pitchFamily="18" charset="0"/>
            </a:endParaRPr>
          </a:p>
          <a:p>
            <a:pPr algn="just"/>
            <a:r>
              <a:rPr lang="fr-FR" altLang="zh-CN" sz="1000" b="1" dirty="0">
                <a:solidFill>
                  <a:srgbClr val="00B0F0"/>
                </a:solidFill>
                <a:latin typeface="Times New Roman" panose="02020603050405020304" pitchFamily="18" charset="0"/>
                <a:cs typeface="Times New Roman" panose="02020603050405020304" pitchFamily="18" charset="0"/>
              </a:rPr>
              <a:t>Abstract</a:t>
            </a:r>
          </a:p>
          <a:p>
            <a:pPr algn="just"/>
            <a:r>
              <a:rPr lang="en-US" sz="800" dirty="0">
                <a:latin typeface="Times New Roman" panose="02020603050405020304" pitchFamily="18" charset="0"/>
                <a:cs typeface="Times New Roman" panose="02020603050405020304" pitchFamily="18" charset="0"/>
              </a:rPr>
              <a:t>The energy efficiency of thermal components and systems, as well as the improvement and development of new technologies, are major challenges today. In this general context, the work of this thesis is aimed at improving the thermal performance and mixing of multifunctional heat exchanger-reactors, which are more than ever key components. To achieve this goal, a passive intensification technique has been explored, involving the application of two types of macro-wall deformations on the walls of a laminar flow annular tube. The study initially focused on characterizing the secondary flows created by each of the deformations applied separately in order to enhance heat transfer. Subsequently, a combination of successive and alternating radial deformations on the outer wall, coupled with a geometry that induces swirl motion on the inner wall, significantly increased mixing by promoting chaotic advection within the flow. The understanding of the underlying physical mechanisms relied on numerical analysis of local thermal and hydraulic fields, identification of </a:t>
            </a:r>
            <a:r>
              <a:rPr lang="en-US" sz="800" dirty="0" err="1">
                <a:latin typeface="Times New Roman" panose="02020603050405020304" pitchFamily="18" charset="0"/>
                <a:cs typeface="Times New Roman" panose="02020603050405020304" pitchFamily="18" charset="0"/>
              </a:rPr>
              <a:t>vortical</a:t>
            </a:r>
            <a:r>
              <a:rPr lang="en-US" sz="800" dirty="0">
                <a:latin typeface="Times New Roman" panose="02020603050405020304" pitchFamily="18" charset="0"/>
                <a:cs typeface="Times New Roman" panose="02020603050405020304" pitchFamily="18" charset="0"/>
              </a:rPr>
              <a:t> structures, </a:t>
            </a:r>
            <a:r>
              <a:rPr lang="en-US" sz="800" dirty="0" err="1">
                <a:latin typeface="Times New Roman" panose="02020603050405020304" pitchFamily="18" charset="0"/>
                <a:cs typeface="Times New Roman" panose="02020603050405020304" pitchFamily="18" charset="0"/>
              </a:rPr>
              <a:t>Poincaré</a:t>
            </a:r>
            <a:r>
              <a:rPr lang="en-US" sz="800" dirty="0">
                <a:latin typeface="Times New Roman" panose="02020603050405020304" pitchFamily="18" charset="0"/>
                <a:cs typeface="Times New Roman" panose="02020603050405020304" pitchFamily="18" charset="0"/>
              </a:rPr>
              <a:t> sections, as well as the determination of thermo-hydraulic and mixing performance at both global and local levels. An experimental evaluation of hydraulic behavior was also conducted using the residence time distribution method, partially validating the chosen numerical model in this study. Finally, the last part of the study was dedicated to the application of the intensification concepts studied to the case of a concentrated solar thermal collector.</a:t>
            </a:r>
            <a:endParaRPr lang="en-US" altLang="zh-CN" sz="800" dirty="0">
              <a:latin typeface="Times New Roman" panose="02020603050405020304" pitchFamily="18" charset="0"/>
              <a:ea typeface="Droid Sans Fallback"/>
              <a:cs typeface="Times New Roman" panose="02020603050405020304" pitchFamily="18" charset="0"/>
            </a:endParaRPr>
          </a:p>
        </p:txBody>
      </p:sp>
      <p:sp>
        <p:nvSpPr>
          <p:cNvPr id="7" name="Titre 6"/>
          <p:cNvSpPr>
            <a:spLocks noGrp="1"/>
          </p:cNvSpPr>
          <p:nvPr>
            <p:ph type="title"/>
          </p:nvPr>
        </p:nvSpPr>
        <p:spPr bwMode="gray">
          <a:xfrm>
            <a:off x="3227965" y="0"/>
            <a:ext cx="3528218" cy="908720"/>
          </a:xfrm>
        </p:spPr>
        <p:txBody>
          <a:bodyPr anchor="ctr"/>
          <a:lstStyle/>
          <a:p>
            <a:pPr algn="ctr">
              <a:defRPr/>
            </a:pPr>
            <a:r>
              <a:rPr lang="fr-FR" sz="2000" dirty="0"/>
              <a:t>AVIS de </a:t>
            </a:r>
            <a:br>
              <a:rPr lang="fr-FR" sz="2000" dirty="0"/>
            </a:br>
            <a:r>
              <a:rPr lang="fr-FR" sz="2000" dirty="0"/>
              <a:t>Soutenance de thèse</a:t>
            </a:r>
            <a:endParaRPr lang="fr-FR" sz="2000" dirty="0">
              <a:latin typeface="Times New Roman" panose="02020603050405020304" pitchFamily="18" charset="0"/>
              <a:cs typeface="Times New Roman" panose="02020603050405020304" pitchFamily="18" charset="0"/>
            </a:endParaRPr>
          </a:p>
        </p:txBody>
      </p:sp>
      <p:sp>
        <p:nvSpPr>
          <p:cNvPr id="6" name="AutoShape 3"/>
          <p:cNvSpPr>
            <a:spLocks noChangeAspect="1" noChangeArrowheads="1" noTextEdit="1"/>
          </p:cNvSpPr>
          <p:nvPr/>
        </p:nvSpPr>
        <p:spPr bwMode="auto">
          <a:xfrm>
            <a:off x="7775372" y="196936"/>
            <a:ext cx="576263"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21455" y="139463"/>
            <a:ext cx="652725" cy="652725"/>
          </a:xfrm>
          <a:prstGeom prst="rect">
            <a:avLst/>
          </a:prstGeom>
        </p:spPr>
      </p:pic>
      <p:pic>
        <p:nvPicPr>
          <p:cNvPr id="5" name="Imag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32240" y="139463"/>
            <a:ext cx="1509854" cy="639260"/>
          </a:xfrm>
          <a:prstGeom prst="rect">
            <a:avLst/>
          </a:prstGeom>
          <a:solidFill>
            <a:schemeClr val="bg1"/>
          </a:solidFill>
        </p:spPr>
      </p:pic>
      <p:pic>
        <p:nvPicPr>
          <p:cNvPr id="3" name="Imag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56947" y="139463"/>
            <a:ext cx="1691657" cy="565150"/>
          </a:xfrm>
          <a:prstGeom prst="rect">
            <a:avLst/>
          </a:prstGeom>
        </p:spPr>
      </p:pic>
    </p:spTree>
    <p:extLst>
      <p:ext uri="{BB962C8B-B14F-4D97-AF65-F5344CB8AC3E}">
        <p14:creationId xmlns:p14="http://schemas.microsoft.com/office/powerpoint/2010/main" val="3299004394"/>
      </p:ext>
    </p:extLst>
  </p:cSld>
  <p:clrMapOvr>
    <a:masterClrMapping/>
  </p:clrMapOvr>
</p:sld>
</file>

<file path=ppt/theme/theme1.xml><?xml version="1.0" encoding="utf-8"?>
<a:theme xmlns:a="http://schemas.openxmlformats.org/drawingml/2006/main" name="IMT Atlantique">
  <a:themeElements>
    <a:clrScheme name="PPT IMT LILL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4568</TotalTime>
  <Words>842</Words>
  <Application>Microsoft Office PowerPoint</Application>
  <PresentationFormat>Affichage à l'écran (4:3)</PresentationFormat>
  <Paragraphs>35</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Patrice Coddeville</cp:lastModifiedBy>
  <cp:revision>599</cp:revision>
  <cp:lastPrinted>2022-09-02T08:08:34Z</cp:lastPrinted>
  <dcterms:created xsi:type="dcterms:W3CDTF">2017-02-14T10:24:51Z</dcterms:created>
  <dcterms:modified xsi:type="dcterms:W3CDTF">2023-09-22T08:45:41Z</dcterms:modified>
</cp:coreProperties>
</file>