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382" userDrawn="1">
          <p15:clr>
            <a:srgbClr val="A4A3A4"/>
          </p15:clr>
        </p15:guide>
        <p15:guide id="2" orient="horz" pos="1051" userDrawn="1">
          <p15:clr>
            <a:srgbClr val="A4A3A4"/>
          </p15:clr>
        </p15:guide>
        <p15:guide id="4" orient="horz" pos="4208" userDrawn="1">
          <p15:clr>
            <a:srgbClr val="A4A3A4"/>
          </p15:clr>
        </p15:guide>
        <p15:guide id="5" orient="horz" pos="4031" userDrawn="1">
          <p15:clr>
            <a:srgbClr val="A4A3A4"/>
          </p15:clr>
        </p15:guide>
        <p15:guide id="6" orient="horz" pos="4572" userDrawn="1">
          <p15:clr>
            <a:srgbClr val="A4A3A4"/>
          </p15:clr>
        </p15:guide>
        <p15:guide id="7" pos="2880" userDrawn="1">
          <p15:clr>
            <a:srgbClr val="A4A3A4"/>
          </p15:clr>
        </p15:guide>
        <p15:guide id="8" pos="389" userDrawn="1">
          <p15:clr>
            <a:srgbClr val="A4A3A4"/>
          </p15:clr>
        </p15:guide>
        <p15:guide id="9" pos="5605" userDrawn="1">
          <p15:clr>
            <a:srgbClr val="A4A3A4"/>
          </p15:clr>
        </p15:guide>
        <p15:guide id="10" pos="5380" userDrawn="1">
          <p15:clr>
            <a:srgbClr val="A4A3A4"/>
          </p15:clr>
        </p15:guide>
        <p15:guide id="11" pos="3455" userDrawn="1">
          <p15:clr>
            <a:srgbClr val="A4A3A4"/>
          </p15:clr>
        </p15:guide>
        <p15:guide id="12" pos="3689" userDrawn="1">
          <p15:clr>
            <a:srgbClr val="A4A3A4"/>
          </p15:clr>
        </p15:guide>
        <p15:guide id="13" pos="20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5" autoAdjust="0"/>
    <p:restoredTop sz="96692" autoAdjust="0"/>
  </p:normalViewPr>
  <p:slideViewPr>
    <p:cSldViewPr showGuides="1">
      <p:cViewPr>
        <p:scale>
          <a:sx n="106" d="100"/>
          <a:sy n="106" d="100"/>
        </p:scale>
        <p:origin x="252" y="-1292"/>
      </p:cViewPr>
      <p:guideLst>
        <p:guide orient="horz" pos="2382"/>
        <p:guide orient="horz" pos="1051"/>
        <p:guide orient="horz" pos="4208"/>
        <p:guide orient="horz" pos="4031"/>
        <p:guide orient="horz" pos="4572"/>
        <p:guide pos="2880"/>
        <p:guide pos="389"/>
        <p:guide pos="5605"/>
        <p:guide pos="5380"/>
        <p:guide pos="3455"/>
        <p:guide pos="3689"/>
        <p:guide pos="2019"/>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5" d="100"/>
          <a:sy n="85" d="100"/>
        </p:scale>
        <p:origin x="38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20/11/2023</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20/11/2023</a:t>
            </a:fld>
            <a:endParaRPr lang="fr-FR"/>
          </a:p>
        </p:txBody>
      </p:sp>
      <p:sp>
        <p:nvSpPr>
          <p:cNvPr id="4" name="Espace réservé de l'image des diapositives 3"/>
          <p:cNvSpPr>
            <a:spLocks noGrp="1" noRot="1" noChangeAspect="1"/>
          </p:cNvSpPr>
          <p:nvPr>
            <p:ph type="sldImg" idx="2"/>
          </p:nvPr>
        </p:nvSpPr>
        <p:spPr>
          <a:xfrm>
            <a:off x="1147763" y="744538"/>
            <a:ext cx="4502150"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7763" y="744538"/>
            <a:ext cx="4502150" cy="3722687"/>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41" y="207944"/>
            <a:ext cx="7014463" cy="484137"/>
          </a:xfrm>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20/11/2023</a:t>
            </a:fld>
            <a:endParaRPr lang="fr-FR" dirty="0"/>
          </a:p>
        </p:txBody>
      </p:sp>
      <p:sp>
        <p:nvSpPr>
          <p:cNvPr id="11" name="Espace réservé du pied de page 10"/>
          <p:cNvSpPr>
            <a:spLocks noGrp="1"/>
          </p:cNvSpPr>
          <p:nvPr>
            <p:ph type="ftr" sz="quarter" idx="11"/>
          </p:nvPr>
        </p:nvSpPr>
        <p:spPr/>
        <p:txBody>
          <a:bodyPr/>
          <a:lstStyle/>
          <a:p>
            <a:pPr algn="r"/>
            <a:r>
              <a:rPr lang="fr-FR"/>
              <a:t>PREV. FORMATION Ci²/FabLab</a:t>
            </a:r>
            <a:endParaRPr lang="fr-FR" dirty="0"/>
          </a:p>
        </p:txBody>
      </p:sp>
      <p:sp>
        <p:nvSpPr>
          <p:cNvPr id="12" name="Espace réservé du numéro de diapositive 11"/>
          <p:cNvSpPr>
            <a:spLocks noGrp="1"/>
          </p:cNvSpPr>
          <p:nvPr>
            <p:ph type="sldNum" sz="quarter" idx="12"/>
          </p:nvPr>
        </p:nvSpPr>
        <p:spPr/>
        <p:txBody>
          <a:bodyPr/>
          <a:lstStyle/>
          <a:p>
            <a:fld id="{3A5F5595-61AE-4AA6-B423-33EDBD1DAE12}" type="slidenum">
              <a:rPr lang="fr-FR" smtClean="0"/>
              <a:pPr/>
              <a:t>‹N°›</a:t>
            </a:fld>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8" name="Rectangle 7"/>
          <p:cNvSpPr/>
          <p:nvPr userDrawn="1"/>
        </p:nvSpPr>
        <p:spPr bwMode="gray">
          <a:xfrm>
            <a:off x="0" y="6"/>
            <a:ext cx="9144000" cy="9715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pic>
        <p:nvPicPr>
          <p:cNvPr id="9" name="Image 8"/>
          <p:cNvPicPr/>
          <p:nvPr userDrawn="1"/>
        </p:nvPicPr>
        <p:blipFill rotWithShape="1">
          <a:blip r:embed="rId3">
            <a:clrChange>
              <a:clrFrom>
                <a:srgbClr val="FFFFFF"/>
              </a:clrFrom>
              <a:clrTo>
                <a:srgbClr val="FFFFFF">
                  <a:alpha val="0"/>
                </a:srgbClr>
              </a:clrTo>
            </a:clrChange>
          </a:blip>
          <a:srcRect l="8242"/>
          <a:stretch/>
        </p:blipFill>
        <p:spPr bwMode="auto">
          <a:xfrm>
            <a:off x="161956" y="107429"/>
            <a:ext cx="1025667" cy="769164"/>
          </a:xfrm>
          <a:prstGeom prst="rect">
            <a:avLst/>
          </a:prstGeom>
          <a:ln>
            <a:noFill/>
          </a:ln>
          <a:extLst>
            <a:ext uri="{53640926-AAD7-44D8-BBD7-CCE9431645EC}">
              <a14:shadowObscured xmlns:a14="http://schemas.microsoft.com/office/drawing/2010/main"/>
            </a:ext>
          </a:extLst>
        </p:spPr>
      </p:pic>
      <p:sp>
        <p:nvSpPr>
          <p:cNvPr id="2" name="Espace réservé du titre 1"/>
          <p:cNvSpPr>
            <a:spLocks noGrp="1"/>
          </p:cNvSpPr>
          <p:nvPr>
            <p:ph type="title"/>
          </p:nvPr>
        </p:nvSpPr>
        <p:spPr bwMode="gray">
          <a:xfrm>
            <a:off x="617543" y="2"/>
            <a:ext cx="7014463" cy="484137"/>
          </a:xfrm>
          <a:prstGeom prst="rect">
            <a:avLst/>
          </a:prstGeom>
        </p:spPr>
        <p:txBody>
          <a:bodyPr vert="horz" lIns="0" tIns="0" rIns="144000" bIns="0" rtlCol="0" anchor="b" anchorCtr="0">
            <a:noAutofit/>
          </a:bodyPr>
          <a:lstStyle/>
          <a:p>
            <a:r>
              <a:rPr lang="fr-FR" noProof="0" dirty="0"/>
              <a:t>Chapitre 0 : Titre</a:t>
            </a:r>
          </a:p>
        </p:txBody>
      </p:sp>
      <p:sp>
        <p:nvSpPr>
          <p:cNvPr id="3" name="Espace réservé du texte 2"/>
          <p:cNvSpPr>
            <a:spLocks noGrp="1"/>
          </p:cNvSpPr>
          <p:nvPr>
            <p:ph type="body" idx="1"/>
          </p:nvPr>
        </p:nvSpPr>
        <p:spPr bwMode="gray">
          <a:xfrm>
            <a:off x="617541" y="1667692"/>
            <a:ext cx="7899400" cy="4383561"/>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6" y="7351737"/>
            <a:ext cx="265115" cy="198417"/>
          </a:xfrm>
          <a:prstGeom prst="rect">
            <a:avLst/>
          </a:prstGeom>
        </p:spPr>
        <p:txBody>
          <a:bodyPr vert="horz" lIns="0" tIns="0" rIns="0" bIns="0" rtlCol="0" anchor="ctr" anchorCtr="0">
            <a:noAutofit/>
          </a:bodyPr>
          <a:lstStyle>
            <a:lvl1pPr algn="ctr">
              <a:defRPr sz="133">
                <a:solidFill>
                  <a:schemeClr val="bg1">
                    <a:alpha val="0"/>
                  </a:schemeClr>
                </a:solidFill>
              </a:defRPr>
            </a:lvl1pPr>
          </a:lstStyle>
          <a:p>
            <a:fld id="{5CAEB4E5-C765-477B-B7A4-4C9D6B09141A}" type="datetime1">
              <a:rPr lang="fr-FR" smtClean="0"/>
              <a:pPr/>
              <a:t>20/11/2023</a:t>
            </a:fld>
            <a:endParaRPr lang="fr-FR" dirty="0"/>
          </a:p>
        </p:txBody>
      </p:sp>
      <p:sp>
        <p:nvSpPr>
          <p:cNvPr id="5" name="Espace réservé du pied de page 4"/>
          <p:cNvSpPr>
            <a:spLocks noGrp="1"/>
          </p:cNvSpPr>
          <p:nvPr>
            <p:ph type="ftr" sz="quarter" idx="3"/>
          </p:nvPr>
        </p:nvSpPr>
        <p:spPr bwMode="gray">
          <a:xfrm>
            <a:off x="1778002" y="6681214"/>
            <a:ext cx="5588000" cy="396833"/>
          </a:xfrm>
          <a:prstGeom prst="rect">
            <a:avLst/>
          </a:prstGeom>
        </p:spPr>
        <p:txBody>
          <a:bodyPr vert="horz" lIns="0" tIns="0" rIns="0" bIns="0" rtlCol="0" anchor="b" anchorCtr="0">
            <a:noAutofit/>
          </a:bodyPr>
          <a:lstStyle>
            <a:lvl1pPr algn="ctr">
              <a:defRPr sz="800" cap="all" baseline="0">
                <a:solidFill>
                  <a:schemeClr val="accent5"/>
                </a:solidFill>
              </a:defRPr>
            </a:lvl1pPr>
          </a:lstStyle>
          <a:p>
            <a:r>
              <a:rPr lang="fr-FR"/>
              <a:t>PREV. FORMATION Ci²/FabLab</a:t>
            </a:r>
            <a:endParaRPr lang="fr-FR" dirty="0"/>
          </a:p>
        </p:txBody>
      </p:sp>
      <p:sp>
        <p:nvSpPr>
          <p:cNvPr id="6" name="Espace réservé du numéro de diapositive 5"/>
          <p:cNvSpPr>
            <a:spLocks noGrp="1"/>
          </p:cNvSpPr>
          <p:nvPr>
            <p:ph type="sldNum" sz="quarter" idx="4"/>
          </p:nvPr>
        </p:nvSpPr>
        <p:spPr bwMode="gray">
          <a:xfrm>
            <a:off x="7864059" y="287318"/>
            <a:ext cx="652891" cy="446231"/>
          </a:xfrm>
          <a:prstGeom prst="rect">
            <a:avLst/>
          </a:prstGeom>
        </p:spPr>
        <p:txBody>
          <a:bodyPr vert="horz" lIns="0" tIns="0" rIns="0" bIns="0" rtlCol="0" anchor="ctr" anchorCtr="0">
            <a:noAutofit/>
          </a:bodyPr>
          <a:lstStyle>
            <a:lvl1pPr algn="r">
              <a:defRPr sz="2351" b="0" cap="all" baseline="0">
                <a:solidFill>
                  <a:schemeClr val="bg2"/>
                </a:solidFill>
              </a:defRPr>
            </a:lvl1pPr>
          </a:lstStyle>
          <a:p>
            <a:fld id="{10C140CD-8AED-46FF-A9A2-77308F3F39AE}"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65"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65"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65"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65" rtl="0" eaLnBrk="1" latinLnBrk="0" hangingPunct="1">
        <a:lnSpc>
          <a:spcPct val="100000"/>
        </a:lnSpc>
        <a:spcBef>
          <a:spcPts val="0"/>
        </a:spcBef>
        <a:spcAft>
          <a:spcPts val="0"/>
        </a:spcAft>
        <a:buSzPct val="25000"/>
        <a:buFontTx/>
        <a:buNone/>
        <a:defRPr sz="1001" kern="1200" cap="none">
          <a:solidFill>
            <a:schemeClr val="tx1"/>
          </a:solidFill>
          <a:latin typeface="+mn-lt"/>
          <a:ea typeface="+mn-ea"/>
          <a:cs typeface="+mn-cs"/>
        </a:defRPr>
      </a:lvl3pPr>
      <a:lvl4pPr marL="171462" indent="-171462" algn="l" defTabSz="914465"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1" kern="1200" cap="none">
          <a:solidFill>
            <a:schemeClr val="tx1"/>
          </a:solidFill>
          <a:latin typeface="+mn-lt"/>
          <a:ea typeface="+mn-ea"/>
          <a:cs typeface="+mn-cs"/>
        </a:defRPr>
      </a:lvl4pPr>
      <a:lvl5pPr marL="361976" indent="-171462" algn="l" defTabSz="914465"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1" kern="1200" cap="none">
          <a:solidFill>
            <a:schemeClr val="tx1"/>
          </a:solidFill>
          <a:latin typeface="+mn-lt"/>
          <a:ea typeface="+mn-ea"/>
          <a:cs typeface="+mn-cs"/>
        </a:defRPr>
      </a:lvl5pPr>
      <a:lvl6pPr marL="2514779" indent="-228617" algn="l" defTabSz="91446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10" indent="-228617" algn="l" defTabSz="9144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243" indent="-228617" algn="l" defTabSz="9144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474" indent="-228617" algn="l" defTabSz="9144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65" rtl="0" eaLnBrk="1" latinLnBrk="0" hangingPunct="1">
        <a:defRPr sz="1800" kern="1200">
          <a:solidFill>
            <a:schemeClr val="tx1"/>
          </a:solidFill>
          <a:latin typeface="+mn-lt"/>
          <a:ea typeface="+mn-ea"/>
          <a:cs typeface="+mn-cs"/>
        </a:defRPr>
      </a:lvl1pPr>
      <a:lvl2pPr marL="457233" algn="l" defTabSz="914465" rtl="0" eaLnBrk="1" latinLnBrk="0" hangingPunct="1">
        <a:defRPr sz="1800" kern="1200">
          <a:solidFill>
            <a:schemeClr val="tx1"/>
          </a:solidFill>
          <a:latin typeface="+mn-lt"/>
          <a:ea typeface="+mn-ea"/>
          <a:cs typeface="+mn-cs"/>
        </a:defRPr>
      </a:lvl2pPr>
      <a:lvl3pPr marL="914465" algn="l" defTabSz="914465" rtl="0" eaLnBrk="1" latinLnBrk="0" hangingPunct="1">
        <a:defRPr sz="1800" kern="1200">
          <a:solidFill>
            <a:schemeClr val="tx1"/>
          </a:solidFill>
          <a:latin typeface="+mn-lt"/>
          <a:ea typeface="+mn-ea"/>
          <a:cs typeface="+mn-cs"/>
        </a:defRPr>
      </a:lvl3pPr>
      <a:lvl4pPr marL="1371697" algn="l" defTabSz="914465" rtl="0" eaLnBrk="1" latinLnBrk="0" hangingPunct="1">
        <a:defRPr sz="1800" kern="1200">
          <a:solidFill>
            <a:schemeClr val="tx1"/>
          </a:solidFill>
          <a:latin typeface="+mn-lt"/>
          <a:ea typeface="+mn-ea"/>
          <a:cs typeface="+mn-cs"/>
        </a:defRPr>
      </a:lvl4pPr>
      <a:lvl5pPr marL="1828929" algn="l" defTabSz="914465" rtl="0" eaLnBrk="1" latinLnBrk="0" hangingPunct="1">
        <a:defRPr sz="1800" kern="1200">
          <a:solidFill>
            <a:schemeClr val="tx1"/>
          </a:solidFill>
          <a:latin typeface="+mn-lt"/>
          <a:ea typeface="+mn-ea"/>
          <a:cs typeface="+mn-cs"/>
        </a:defRPr>
      </a:lvl5pPr>
      <a:lvl6pPr marL="2286161" algn="l" defTabSz="914465" rtl="0" eaLnBrk="1" latinLnBrk="0" hangingPunct="1">
        <a:defRPr sz="1800" kern="1200">
          <a:solidFill>
            <a:schemeClr val="tx1"/>
          </a:solidFill>
          <a:latin typeface="+mn-lt"/>
          <a:ea typeface="+mn-ea"/>
          <a:cs typeface="+mn-cs"/>
        </a:defRPr>
      </a:lvl6pPr>
      <a:lvl7pPr marL="2743395" algn="l" defTabSz="914465" rtl="0" eaLnBrk="1" latinLnBrk="0" hangingPunct="1">
        <a:defRPr sz="1800" kern="1200">
          <a:solidFill>
            <a:schemeClr val="tx1"/>
          </a:solidFill>
          <a:latin typeface="+mn-lt"/>
          <a:ea typeface="+mn-ea"/>
          <a:cs typeface="+mn-cs"/>
        </a:defRPr>
      </a:lvl7pPr>
      <a:lvl8pPr marL="3200625" algn="l" defTabSz="914465" rtl="0" eaLnBrk="1" latinLnBrk="0" hangingPunct="1">
        <a:defRPr sz="1800" kern="1200">
          <a:solidFill>
            <a:schemeClr val="tx1"/>
          </a:solidFill>
          <a:latin typeface="+mn-lt"/>
          <a:ea typeface="+mn-ea"/>
          <a:cs typeface="+mn-cs"/>
        </a:defRPr>
      </a:lvl8pPr>
      <a:lvl9pPr marL="3657859" algn="l" defTabSz="9144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4316" y="683493"/>
            <a:ext cx="9144000" cy="7080272"/>
          </a:xfrm>
          <a:prstGeom prst="rect">
            <a:avLst/>
          </a:prstGeom>
          <a:noFill/>
          <a:ln>
            <a:noFill/>
          </a:ln>
          <a:effectLst/>
        </p:spPr>
        <p:txBody>
          <a:bodyPr vert="horz" wrap="square" lIns="91438" tIns="45720" rIns="91438" bIns="45720" numCol="1" anchor="t" anchorCtr="0" compatLnSpc="1">
            <a:prstTxWarp prst="textNoShape">
              <a:avLst/>
            </a:prstTxWarp>
            <a:spAutoFit/>
          </a:bodyPr>
          <a:lstStyle/>
          <a:p>
            <a:pPr lvl="0" eaLnBrk="0" fontAlgn="base" hangingPunct="0">
              <a:spcBef>
                <a:spcPct val="0"/>
              </a:spcBef>
              <a:spcAft>
                <a:spcPct val="0"/>
              </a:spcAft>
            </a:pPr>
            <a:endParaRPr lang="fr-FR" altLang="zh-CN" sz="1001"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1"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1"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1"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1" b="1" dirty="0">
                <a:latin typeface="Times New Roman" panose="02020603050405020304" pitchFamily="18" charset="0"/>
                <a:ea typeface="Droid Sans Fallback"/>
                <a:cs typeface="Times New Roman" panose="02020603050405020304" pitchFamily="18" charset="0"/>
              </a:rPr>
              <a:t>Laboratoire d’accueil   : CERI MP (Matériaux et procédés)</a:t>
            </a:r>
          </a:p>
          <a:p>
            <a:pPr lvl="0" eaLnBrk="0" fontAlgn="base" hangingPunct="0">
              <a:spcBef>
                <a:spcPct val="0"/>
              </a:spcBef>
              <a:spcAft>
                <a:spcPct val="0"/>
              </a:spcAft>
            </a:pPr>
            <a:r>
              <a:rPr lang="fr-FR" altLang="zh-CN" sz="1001" b="1" dirty="0">
                <a:solidFill>
                  <a:srgbClr val="000000"/>
                </a:solidFill>
                <a:latin typeface="Times New Roman" panose="02020603050405020304" pitchFamily="18" charset="0"/>
                <a:ea typeface="Droid Sans Fallback"/>
                <a:cs typeface="Times New Roman" panose="02020603050405020304" pitchFamily="18" charset="0"/>
              </a:rPr>
              <a:t>Ecole Doctorale ENGSYS Sciences de l’ingénierie et des systèmes </a:t>
            </a:r>
            <a:r>
              <a:rPr lang="fr-FR" sz="1001"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sz="600" dirty="0">
              <a:latin typeface="Times New Roman" panose="02020603050405020304" pitchFamily="18" charset="0"/>
              <a:cs typeface="Times New Roman" panose="02020603050405020304" pitchFamily="18" charset="0"/>
            </a:endParaRPr>
          </a:p>
          <a:p>
            <a:pPr algn="ctr"/>
            <a:r>
              <a:rPr lang="fr-FR" altLang="zh-CN" sz="1001" dirty="0">
                <a:latin typeface="Times New Roman" panose="02020603050405020304" pitchFamily="18" charset="0"/>
                <a:ea typeface="Droid Sans Fallback"/>
                <a:cs typeface="Times New Roman" panose="02020603050405020304" pitchFamily="18" charset="0"/>
              </a:rPr>
              <a:t>THÈSE présentée en vue d’obtenir le grade de DOCTEUR en Génie Civil, Environnemental</a:t>
            </a:r>
          </a:p>
          <a:p>
            <a:pPr algn="ctr"/>
            <a:r>
              <a:rPr lang="fr-FR" altLang="zh-CN" sz="1001" dirty="0">
                <a:latin typeface="Times New Roman" panose="02020603050405020304" pitchFamily="18" charset="0"/>
                <a:ea typeface="Droid Sans Fallback"/>
                <a:cs typeface="Times New Roman" panose="02020603050405020304" pitchFamily="18" charset="0"/>
              </a:rPr>
              <a:t>P</a:t>
            </a:r>
            <a:r>
              <a:rPr lang="fr-FR" altLang="zh-CN" sz="600" dirty="0">
                <a:latin typeface="+mj-lt"/>
                <a:ea typeface="Droid Sans Fallback"/>
                <a:cs typeface="Arial" panose="020B0604020202020204" pitchFamily="34" charset="0"/>
              </a:rPr>
              <a:t>ar</a:t>
            </a:r>
          </a:p>
          <a:p>
            <a:pPr algn="ctr"/>
            <a:r>
              <a:rPr lang="fr-FR" sz="1300" b="1" dirty="0">
                <a:latin typeface="Times New Roman" panose="02020603050405020304" pitchFamily="18" charset="0"/>
                <a:cs typeface="Times New Roman" panose="02020603050405020304" pitchFamily="18" charset="0"/>
              </a:rPr>
              <a:t>ALMOKDAD Mohammad</a:t>
            </a:r>
          </a:p>
          <a:p>
            <a:pPr algn="ctr"/>
            <a:r>
              <a:rPr lang="fr-FR" altLang="zh-CN" sz="1001" dirty="0">
                <a:latin typeface="Times New Roman" panose="02020603050405020304" pitchFamily="18" charset="0"/>
                <a:cs typeface="Times New Roman" panose="02020603050405020304" pitchFamily="18" charset="0"/>
              </a:rPr>
              <a:t>D</a:t>
            </a:r>
            <a:r>
              <a:rPr lang="fr-FR" altLang="zh-CN" sz="1001" dirty="0">
                <a:latin typeface="Times New Roman" panose="02020603050405020304" pitchFamily="18" charset="0"/>
                <a:ea typeface="Droid Sans Fallback"/>
                <a:cs typeface="Times New Roman" panose="02020603050405020304" pitchFamily="18" charset="0"/>
              </a:rPr>
              <a:t>OCTORAT de l’UNIVERSITÉ DE LILLE DÉLIVRÉ PAR IMT NORD EUROPE</a:t>
            </a:r>
          </a:p>
          <a:p>
            <a:pPr algn="ctr" eaLnBrk="0" fontAlgn="base" hangingPunct="0">
              <a:spcBef>
                <a:spcPct val="0"/>
              </a:spcBef>
              <a:spcAft>
                <a:spcPct val="0"/>
              </a:spcAft>
            </a:pPr>
            <a:r>
              <a:rPr lang="fr-FR" altLang="zh-CN" sz="1001"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Évaluation du Cycle de Vie des Stratégies d'Économie Circulaire dans les Constructions Durables : Fermeture, Ralentissement et Réduction des Boucles pour la Valorisation et la Revalorisation des Sédiments Dragués</a:t>
            </a:r>
          </a:p>
          <a:p>
            <a:pPr algn="ctr"/>
            <a:endParaRPr lang="fr-FR" sz="1000" b="1" i="1" dirty="0">
              <a:latin typeface="Times New Roman" panose="02020603050405020304" pitchFamily="18" charset="0"/>
              <a:cs typeface="Times New Roman" panose="02020603050405020304" pitchFamily="18" charset="0"/>
            </a:endParaRPr>
          </a:p>
          <a:p>
            <a:pPr algn="ctr"/>
            <a:r>
              <a:rPr lang="en-US" sz="1200" b="1" dirty="0">
                <a:solidFill>
                  <a:srgbClr val="0070C0"/>
                </a:solidFill>
                <a:latin typeface="Times New Roman" panose="02020603050405020304" pitchFamily="18" charset="0"/>
                <a:cs typeface="Times New Roman" panose="02020603050405020304" pitchFamily="18" charset="0"/>
              </a:rPr>
              <a:t>S</a:t>
            </a:r>
            <a:r>
              <a:rPr lang="fr-FR" altLang="zh-CN" sz="1200" b="1" dirty="0" err="1">
                <a:solidFill>
                  <a:srgbClr val="0070C0"/>
                </a:solidFill>
                <a:latin typeface="Times New Roman" panose="02020603050405020304" pitchFamily="18" charset="0"/>
                <a:ea typeface="Droid Sans Fallback"/>
                <a:cs typeface="Times New Roman" panose="02020603050405020304" pitchFamily="18" charset="0"/>
              </a:rPr>
              <a:t>outenance</a:t>
            </a:r>
            <a:r>
              <a:rPr lang="fr-FR" altLang="zh-CN" sz="1200" b="1" dirty="0">
                <a:solidFill>
                  <a:srgbClr val="0070C0"/>
                </a:solidFill>
                <a:latin typeface="Times New Roman" panose="02020603050405020304" pitchFamily="18" charset="0"/>
                <a:ea typeface="Droid Sans Fallback"/>
                <a:cs typeface="Times New Roman" panose="02020603050405020304" pitchFamily="18" charset="0"/>
              </a:rPr>
              <a:t> le lundi</a:t>
            </a:r>
            <a:r>
              <a:rPr lang="fr-FR" sz="1200" b="1" dirty="0">
                <a:solidFill>
                  <a:srgbClr val="0070C0"/>
                </a:solidFill>
                <a:latin typeface="Times New Roman" panose="02020603050405020304" pitchFamily="18" charset="0"/>
                <a:cs typeface="Times New Roman" panose="02020603050405020304" pitchFamily="18" charset="0"/>
              </a:rPr>
              <a:t> 27 Novembre  2023 à 14h00 </a:t>
            </a:r>
            <a:r>
              <a:rPr lang="fr-FR" altLang="zh-CN" sz="1200" b="1" dirty="0">
                <a:solidFill>
                  <a:srgbClr val="0070C0"/>
                </a:solidFill>
                <a:latin typeface="Times New Roman" panose="02020603050405020304" pitchFamily="18" charset="0"/>
                <a:ea typeface="Droid Sans Fallback"/>
                <a:cs typeface="Times New Roman" panose="02020603050405020304" pitchFamily="18" charset="0"/>
              </a:rPr>
              <a:t>– IMT  Nord Europe – </a:t>
            </a:r>
            <a:r>
              <a:rPr lang="fr-FR" sz="1200" b="1" dirty="0">
                <a:solidFill>
                  <a:srgbClr val="0070C0"/>
                </a:solidFill>
                <a:latin typeface="Times New Roman" panose="02020603050405020304" pitchFamily="18" charset="0"/>
                <a:cs typeface="Times New Roman" panose="02020603050405020304" pitchFamily="18" charset="0"/>
              </a:rPr>
              <a:t> 764, Boulevard </a:t>
            </a:r>
            <a:r>
              <a:rPr lang="fr-FR" sz="1200" b="1" dirty="0" err="1">
                <a:solidFill>
                  <a:srgbClr val="0070C0"/>
                </a:solidFill>
                <a:latin typeface="Times New Roman" panose="02020603050405020304" pitchFamily="18" charset="0"/>
                <a:cs typeface="Times New Roman" panose="02020603050405020304" pitchFamily="18" charset="0"/>
              </a:rPr>
              <a:t>Lahure</a:t>
            </a:r>
            <a:r>
              <a:rPr lang="fr-FR" sz="1200" b="1" dirty="0">
                <a:solidFill>
                  <a:srgbClr val="0070C0"/>
                </a:solidFill>
                <a:latin typeface="Times New Roman" panose="02020603050405020304" pitchFamily="18" charset="0"/>
                <a:cs typeface="Times New Roman" panose="02020603050405020304" pitchFamily="18" charset="0"/>
              </a:rPr>
              <a:t> - 59500 DOUAI</a:t>
            </a:r>
          </a:p>
          <a:p>
            <a:pPr algn="ctr"/>
            <a:r>
              <a:rPr lang="fr-FR" sz="1200" b="1" dirty="0">
                <a:solidFill>
                  <a:srgbClr val="0070C0"/>
                </a:solidFill>
                <a:latin typeface="Times New Roman" panose="02020603050405020304" pitchFamily="18" charset="0"/>
                <a:cs typeface="Times New Roman" panose="02020603050405020304" pitchFamily="18" charset="0"/>
              </a:rPr>
              <a:t>Bâtiment GCE1 ,  Amphi Le </a:t>
            </a:r>
            <a:r>
              <a:rPr lang="fr-FR" sz="1200" b="1" dirty="0" err="1">
                <a:solidFill>
                  <a:srgbClr val="0070C0"/>
                </a:solidFill>
                <a:latin typeface="Times New Roman" panose="02020603050405020304" pitchFamily="18" charset="0"/>
                <a:cs typeface="Times New Roman" panose="02020603050405020304" pitchFamily="18" charset="0"/>
              </a:rPr>
              <a:t>Châtelier</a:t>
            </a:r>
            <a:endParaRPr lang="fr-FR" sz="1200" b="1" dirty="0">
              <a:solidFill>
                <a:srgbClr val="0070C0"/>
              </a:solidFill>
              <a:latin typeface="Times New Roman" panose="02020603050405020304" pitchFamily="18" charset="0"/>
              <a:cs typeface="Times New Roman" panose="02020603050405020304" pitchFamily="18" charset="0"/>
            </a:endParaRPr>
          </a:p>
          <a:p>
            <a:pPr algn="ctr"/>
            <a:r>
              <a:rPr lang="fr-FR" altLang="zh-CN" sz="900" b="1" i="1" dirty="0">
                <a:latin typeface="Times New Roman" panose="02020603050405020304" pitchFamily="18" charset="0"/>
                <a:cs typeface="Times New Roman" panose="02020603050405020304" pitchFamily="18" charset="0"/>
              </a:rPr>
              <a:t>Devant le jury d’examen :</a:t>
            </a:r>
          </a:p>
          <a:p>
            <a:pPr algn="ctr">
              <a:tabLst>
                <a:tab pos="87313" algn="l"/>
              </a:tabLst>
            </a:pPr>
            <a:endParaRPr lang="fr-FR" altLang="zh-CN" sz="700" b="1" i="1" dirty="0">
              <a:latin typeface="Times New Roman" panose="02020603050405020304" pitchFamily="18" charset="0"/>
              <a:cs typeface="Times New Roman" panose="02020603050405020304" pitchFamily="18" charset="0"/>
            </a:endParaRPr>
          </a:p>
          <a:p>
            <a:pPr fontAlgn="t"/>
            <a:r>
              <a:rPr lang="fr-FR" sz="1200" dirty="0">
                <a:latin typeface="Times New Roman" panose="02020603050405020304" pitchFamily="18" charset="0"/>
                <a:cs typeface="Times New Roman" panose="02020603050405020304" pitchFamily="18" charset="0"/>
              </a:rPr>
              <a:t>Président		(A définir lors de la soutenance)</a:t>
            </a:r>
          </a:p>
          <a:p>
            <a:pPr fontAlgn="t"/>
            <a:r>
              <a:rPr lang="fr-FR" sz="1200" dirty="0">
                <a:latin typeface="Times New Roman" panose="02020603050405020304" pitchFamily="18" charset="0"/>
                <a:cs typeface="Times New Roman" panose="02020603050405020304" pitchFamily="18" charset="0"/>
              </a:rPr>
              <a:t>Rapportrice		FERAILLE Adélaïde, 	Maître de Conférences, HDR, 	École des Ponts ParisTech</a:t>
            </a:r>
          </a:p>
          <a:p>
            <a:pPr fontAlgn="t"/>
            <a:r>
              <a:rPr lang="fr-FR" sz="1200" dirty="0">
                <a:latin typeface="Times New Roman" panose="02020603050405020304" pitchFamily="18" charset="0"/>
                <a:cs typeface="Times New Roman" panose="02020603050405020304" pitchFamily="18" charset="0"/>
              </a:rPr>
              <a:t>Rapporteur		RANGEARD	Damien, 	Maître de Conférences, HDR, 	INSA de Rennes</a:t>
            </a:r>
          </a:p>
          <a:p>
            <a:pPr fontAlgn="t"/>
            <a:r>
              <a:rPr lang="fr-FR" sz="1200" dirty="0">
                <a:latin typeface="Times New Roman" panose="02020603050405020304" pitchFamily="18" charset="0"/>
                <a:cs typeface="Times New Roman" panose="02020603050405020304" pitchFamily="18" charset="0"/>
              </a:rPr>
              <a:t>Examinateur		ABRIAK Nor-Edine,	Professeur, 			Institut Mines Télécom Nord Europe</a:t>
            </a:r>
          </a:p>
          <a:p>
            <a:pPr fontAlgn="t"/>
            <a:r>
              <a:rPr lang="fr-FR" sz="1200" dirty="0">
                <a:latin typeface="Times New Roman" panose="02020603050405020304" pitchFamily="18" charset="0"/>
                <a:cs typeface="Times New Roman" panose="02020603050405020304" pitchFamily="18" charset="0"/>
              </a:rPr>
              <a:t>Examinateur		AMIRI Ouali, 		Professeur, 			Université de Nantes </a:t>
            </a:r>
          </a:p>
          <a:p>
            <a:pPr fontAlgn="t"/>
            <a:r>
              <a:rPr lang="fr-FR" sz="1200" dirty="0">
                <a:latin typeface="Times New Roman" panose="02020603050405020304" pitchFamily="18" charset="0"/>
                <a:cs typeface="Times New Roman" panose="02020603050405020304" pitchFamily="18" charset="0"/>
              </a:rPr>
              <a:t>Examinatrice		HATTAB Mahdia, 	Professeure, 			Université de Loraine</a:t>
            </a:r>
          </a:p>
          <a:p>
            <a:pPr fontAlgn="t"/>
            <a:r>
              <a:rPr lang="fr-FR" sz="1200" dirty="0">
                <a:latin typeface="Times New Roman" panose="02020603050405020304" pitchFamily="18" charset="0"/>
                <a:cs typeface="Times New Roman" panose="02020603050405020304" pitchFamily="18" charset="0"/>
              </a:rPr>
              <a:t>Examinatrice		SAIYOURI Nadia, 	Professeure, 			Université de Bordeaux</a:t>
            </a:r>
          </a:p>
          <a:p>
            <a:pPr fontAlgn="t"/>
            <a:r>
              <a:rPr lang="fr-FR" sz="1200" dirty="0">
                <a:latin typeface="Times New Roman" panose="02020603050405020304" pitchFamily="18" charset="0"/>
                <a:cs typeface="Times New Roman" panose="02020603050405020304" pitchFamily="18" charset="0"/>
              </a:rPr>
              <a:t>Directeur de thèse	ZENTAR Rachid,	Professeur, 			Institut Mines Télécom Nord Europe</a:t>
            </a:r>
          </a:p>
          <a:p>
            <a:endParaRPr lang="fr-FR" altLang="zh-CN" sz="600" b="1" dirty="0">
              <a:solidFill>
                <a:srgbClr val="FF0000"/>
              </a:solidFill>
              <a:latin typeface="Times New Roman" panose="02020603050405020304" pitchFamily="18" charset="0"/>
              <a:ea typeface="Droid Sans Fallback"/>
              <a:cs typeface="Times New Roman" panose="02020603050405020304" pitchFamily="18" charset="0"/>
            </a:endParaRPr>
          </a:p>
          <a:p>
            <a:r>
              <a:rPr lang="fr-FR" altLang="zh-CN" sz="900" b="1" dirty="0">
                <a:solidFill>
                  <a:srgbClr val="FF0000"/>
                </a:solidFill>
                <a:latin typeface="Times New Roman" panose="02020603050405020304" pitchFamily="18" charset="0"/>
                <a:ea typeface="Droid Sans Fallback"/>
                <a:cs typeface="Times New Roman" panose="02020603050405020304" pitchFamily="18" charset="0"/>
              </a:rPr>
              <a:t>Résumé</a:t>
            </a:r>
          </a:p>
          <a:p>
            <a:pPr algn="just"/>
            <a:r>
              <a:rPr lang="fr-FR" sz="800" dirty="0">
                <a:latin typeface="Times New Roman" panose="02020603050405020304" pitchFamily="18" charset="0"/>
                <a:cs typeface="Times New Roman" panose="02020603050405020304" pitchFamily="18" charset="0"/>
              </a:rPr>
              <a:t>Faire face au besoin pressant de durabilité à la lumière de l'impact significatif de la modernisation sur l'environnement est crucial. Cette question souligne les menaces croissantes posées par les actions humaines, telles que le changement climatique et la pollution. En réponse, les nations mettent de plus en plus l'accent sur la durabilité en donnant la priorité à la réduction des déchets et à l'adoption de matériaux respectueux de l'environnement dans les processus de construction et de production. Dans le cadre de ces efforts, cette thèse vise à explorer la revalorisation (2e valorisation) des sédiments de dragage en tant que matériau de construction routière, en étudiant sa pertinence technique et son impact environnemental grâce à une évaluation du cycle de vie (ACV). Elle examine également l'utilisation des sédiments en tant que matériaux cimentaires supplémentaires (MCS) et compare leur performance environnementale à celle des matériaux traditionnels. L'étude évalue la faisabilité de la revalorisation des sédiments de dragage, en mettant l'accent sur une approche en circuit fermé pour leur utilisation circulaire. Elle évalue diverses propriétés physiques, mécaniques et chimiques de la revalorisation des matériaux en les comparant à la valorisation des sédiments bruts (1ère valorisation), et réalise une ACV en comparant la revalorisation des sédiments à l'utilisation de différents types d'agrégats vierges pour la construction de nouvelles routes. De plus, l'étude mène une ACV complète en comparant les sédiments de dragage séchés et broyés (DGS) aux sédiments de dragage calcinés à la volée (FCS) en tant que substituts du ciment Portland ordinaire, en tenant compte des différentes différences de performance quantitatives et qualitatives. </a:t>
            </a:r>
          </a:p>
          <a:p>
            <a:pPr algn="just"/>
            <a:endParaRPr lang="fr-FR" sz="400" dirty="0">
              <a:latin typeface="Times New Roman" panose="02020603050405020304" pitchFamily="18" charset="0"/>
              <a:cs typeface="Times New Roman" panose="02020603050405020304" pitchFamily="18" charset="0"/>
            </a:endParaRPr>
          </a:p>
          <a:p>
            <a:pPr algn="just"/>
            <a:r>
              <a:rPr lang="fr-FR" sz="900" b="1" dirty="0">
                <a:solidFill>
                  <a:srgbClr val="FF0000"/>
                </a:solidFill>
                <a:latin typeface="Times New Roman" panose="02020603050405020304" pitchFamily="18" charset="0"/>
                <a:cs typeface="Times New Roman" panose="02020603050405020304" pitchFamily="18" charset="0"/>
              </a:rPr>
              <a:t>Abstract</a:t>
            </a:r>
          </a:p>
          <a:p>
            <a:pPr algn="just"/>
            <a:r>
              <a:rPr lang="en-US" sz="800" dirty="0">
                <a:latin typeface="Times New Roman" panose="02020603050405020304" pitchFamily="18" charset="0"/>
                <a:cs typeface="Times New Roman" panose="02020603050405020304" pitchFamily="18" charset="0"/>
              </a:rPr>
              <a:t>Addressing the pressing need for sustainability in light of modernization's significant impact on the environment is crucial. This issue underscores the escalating threats posed by human actions, such as climate change and pollution. In response, nations are increasingly emphasizing sustainability by placing a priority on waste reduction and the adoption of eco-friendly materials in construction and production processes. In light of these efforts, this thesis aims to explore the revalorization (2nd valorization) of dredged sediments as a road construction material, studying its technical suitability and environmental impact through Life Cycle Assessment (LCA). It also examines using sediments as supplementary cementitious materials (SCMs) and compares their environmental performance to traditional materials. The study evaluates the feasibility of revalorizing dredged sediments, emphasizing a closed-loop approach for their circular use. It assesses various physical, mechanical and chemical properties of the material revalorization comparing it to raw sediments 1st valorization, and conduct a LCA and comparing sediments revalorization with different virgin aggregates types for the usage in new road construction. Additionally, the study conducts a comprehensive LCA comparing dried ground sediments (DGS) to flash-calcined sediments (FCS) as substitutes for ordinary Portland cement, considering the different quantitative and qualitative performance differences. </a:t>
            </a:r>
            <a:endParaRPr lang="fr-FR" sz="800" dirty="0">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543868" y="997629"/>
            <a:ext cx="8064896" cy="376340"/>
          </a:xfrm>
        </p:spPr>
        <p:txBody>
          <a:bodyPr/>
          <a:lstStyle/>
          <a:p>
            <a:pPr algn="ctr">
              <a:defRPr/>
            </a:pPr>
            <a:r>
              <a:rPr lang="fr-FR" sz="2700" dirty="0"/>
              <a:t>AVIS de Soutenance thèse</a:t>
            </a:r>
            <a:endParaRPr lang="fr-FR" sz="27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86" y="547783"/>
            <a:ext cx="576263" cy="565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20" rIns="91438" bIns="45720" numCol="1" anchor="t" anchorCtr="0" compatLnSpc="1">
            <a:prstTxWarp prst="textNoShape">
              <a:avLst/>
            </a:prstTxWarp>
          </a:bodyPr>
          <a:lstStyle/>
          <a:p>
            <a:endParaRPr lang="fr-FR"/>
          </a:p>
        </p:txBody>
      </p:sp>
      <p:pic>
        <p:nvPicPr>
          <p:cNvPr id="3" name="Image 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480503" y="178062"/>
            <a:ext cx="1769708" cy="629300"/>
          </a:xfrm>
          <a:prstGeom prst="rect">
            <a:avLst/>
          </a:prstGeom>
        </p:spPr>
      </p:pic>
      <p:pic>
        <p:nvPicPr>
          <p:cNvPr id="2" name="Image 1">
            <a:extLst>
              <a:ext uri="{FF2B5EF4-FFF2-40B4-BE49-F238E27FC236}">
                <a16:creationId xmlns:a16="http://schemas.microsoft.com/office/drawing/2014/main" id="{2A20E4C5-01AD-486E-B43B-EC4D00865B06}"/>
              </a:ext>
            </a:extLst>
          </p:cNvPr>
          <p:cNvPicPr>
            <a:picLocks noChangeAspect="1"/>
          </p:cNvPicPr>
          <p:nvPr/>
        </p:nvPicPr>
        <p:blipFill>
          <a:blip r:embed="rId4"/>
          <a:stretch>
            <a:fillRect/>
          </a:stretch>
        </p:blipFill>
        <p:spPr>
          <a:xfrm>
            <a:off x="3583009" y="234288"/>
            <a:ext cx="1268078" cy="573074"/>
          </a:xfrm>
          <a:prstGeom prst="rect">
            <a:avLst/>
          </a:prstGeom>
        </p:spPr>
      </p:pic>
      <p:pic>
        <p:nvPicPr>
          <p:cNvPr id="5" name="Image 4">
            <a:extLst>
              <a:ext uri="{FF2B5EF4-FFF2-40B4-BE49-F238E27FC236}">
                <a16:creationId xmlns:a16="http://schemas.microsoft.com/office/drawing/2014/main" id="{EA71F6C6-79AE-4957-A32D-4D3B65DA55BF}"/>
              </a:ext>
            </a:extLst>
          </p:cNvPr>
          <p:cNvPicPr>
            <a:picLocks/>
          </p:cNvPicPr>
          <p:nvPr/>
        </p:nvPicPr>
        <p:blipFill>
          <a:blip r:embed="rId5"/>
          <a:stretch>
            <a:fillRect/>
          </a:stretch>
        </p:blipFill>
        <p:spPr>
          <a:xfrm>
            <a:off x="6497785" y="96712"/>
            <a:ext cx="756000" cy="756000"/>
          </a:xfrm>
          <a:prstGeom prst="rect">
            <a:avLst/>
          </a:prstGeom>
        </p:spPr>
      </p:pic>
      <p:pic>
        <p:nvPicPr>
          <p:cNvPr id="1026" name="Picture 2" descr="https://ecoseddigital.wp.imt.fr/files/2020/06/cropped-logo-ecosed-3-300x169.png"/>
          <p:cNvPicPr>
            <a:picLocks noChangeAspect="1" noChangeArrowheads="1"/>
          </p:cNvPicPr>
          <p:nvPr/>
        </p:nvPicPr>
        <p:blipFill rotWithShape="1">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l="15448" t="17893" r="25337" b="15007"/>
          <a:stretch/>
        </p:blipFill>
        <p:spPr bwMode="auto">
          <a:xfrm>
            <a:off x="5183886" y="154160"/>
            <a:ext cx="1038228" cy="677105"/>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 12" descr="Direction Culture - Direction culture, Université de Lille"/>
          <p:cNvPicPr/>
          <p:nvPr/>
        </p:nvPicPr>
        <p:blipFill rotWithShape="1">
          <a:blip r:embed="rId7" cstate="print">
            <a:extLst>
              <a:ext uri="{28A0092B-C50C-407E-A947-70E740481C1C}">
                <a14:useLocalDpi xmlns:a14="http://schemas.microsoft.com/office/drawing/2010/main" val="0"/>
              </a:ext>
            </a:extLst>
          </a:blip>
          <a:srcRect l="9312" t="19238" r="9374" b="19576"/>
          <a:stretch/>
        </p:blipFill>
        <p:spPr bwMode="auto">
          <a:xfrm>
            <a:off x="7534699" y="289284"/>
            <a:ext cx="1448875" cy="4473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PPT_IMT_Lille</Template>
  <TotalTime>4307</TotalTime>
  <Words>770</Words>
  <Application>Microsoft Office PowerPoint</Application>
  <PresentationFormat>Personnalisé</PresentationFormat>
  <Paragraphs>34</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589</cp:revision>
  <cp:lastPrinted>2022-11-02T09:03:34Z</cp:lastPrinted>
  <dcterms:created xsi:type="dcterms:W3CDTF">2017-02-14T10:24:51Z</dcterms:created>
  <dcterms:modified xsi:type="dcterms:W3CDTF">2023-11-20T16:15:15Z</dcterms:modified>
</cp:coreProperties>
</file>