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671" autoAdjust="0"/>
  </p:normalViewPr>
  <p:slideViewPr>
    <p:cSldViewPr showGuides="1">
      <p:cViewPr varScale="1">
        <p:scale>
          <a:sx n="55" d="100"/>
          <a:sy n="55" d="100"/>
        </p:scale>
        <p:origin x="1476" y="-36"/>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14/12/2023</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14/12/2023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14/12/2023</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14/12/2023</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7101944"/>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dirty="0">
                <a:latin typeface="Times New Roman" panose="02020603050405020304" pitchFamily="18" charset="0"/>
                <a:ea typeface="Droid Sans Fallback"/>
                <a:cs typeface="Times New Roman" panose="02020603050405020304" pitchFamily="18" charset="0"/>
              </a:rPr>
              <a:t>CARE-C, Cyprus Institute </a:t>
            </a:r>
            <a:r>
              <a:rPr lang="fr-FR" altLang="zh-CN" sz="1000" b="1" dirty="0">
                <a:latin typeface="Times New Roman" panose="02020603050405020304" pitchFamily="18" charset="0"/>
                <a:ea typeface="Droid Sans Fallback"/>
                <a:cs typeface="Times New Roman" panose="02020603050405020304" pitchFamily="18" charset="0"/>
              </a:rPr>
              <a:t>&amp; </a:t>
            </a:r>
            <a:r>
              <a:rPr lang="fr-FR" altLang="zh-CN" sz="1000" dirty="0">
                <a:latin typeface="Times New Roman" panose="02020603050405020304" pitchFamily="18" charset="0"/>
                <a:ea typeface="Droid Sans Fallback"/>
                <a:cs typeface="Times New Roman" panose="02020603050405020304" pitchFamily="18" charset="0"/>
              </a:rPr>
              <a:t>CERI EE, </a:t>
            </a:r>
            <a:r>
              <a:rPr lang="fr-FR" sz="1000" dirty="0">
                <a:latin typeface="Times New Roman" panose="02020603050405020304" pitchFamily="18" charset="0"/>
                <a:cs typeface="Times New Roman" panose="02020603050405020304" pitchFamily="18" charset="0"/>
              </a:rPr>
              <a:t>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Thèse en </a:t>
            </a:r>
            <a:r>
              <a:rPr lang="fr-FR" altLang="zh-CN" sz="1000" b="1" dirty="0" err="1">
                <a:solidFill>
                  <a:srgbClr val="000000"/>
                </a:solidFill>
                <a:latin typeface="Times New Roman" panose="02020603050405020304" pitchFamily="18" charset="0"/>
                <a:ea typeface="Droid Sans Fallback"/>
                <a:cs typeface="Times New Roman" panose="02020603050405020304" pitchFamily="18" charset="0"/>
              </a:rPr>
              <a:t>Co-tutelle</a:t>
            </a: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 Ecoles Doctorales : Graduate School </a:t>
            </a:r>
            <a:r>
              <a:rPr lang="fr-FR" altLang="zh-CN" sz="1000" dirty="0">
                <a:solidFill>
                  <a:srgbClr val="000000"/>
                </a:solidFill>
                <a:latin typeface="Times New Roman" panose="02020603050405020304" pitchFamily="18" charset="0"/>
                <a:ea typeface="Droid Sans Fallback"/>
                <a:cs typeface="Times New Roman" panose="02020603050405020304" pitchFamily="18" charset="0"/>
              </a:rPr>
              <a:t>(The Cyprus Institute) </a:t>
            </a: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&amp;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Chimie théorique, physique, analytique</a:t>
            </a:r>
            <a:r>
              <a:rPr lang="fr-FR" sz="1000" dirty="0"/>
              <a:t> </a:t>
            </a:r>
            <a:endParaRPr lang="fr-FR" sz="10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200" b="1" dirty="0">
                <a:latin typeface="Times New Roman" panose="02020603050405020304" pitchFamily="18" charset="0"/>
                <a:cs typeface="Times New Roman" panose="02020603050405020304" pitchFamily="18" charset="0"/>
              </a:rPr>
              <a:t>CHRISTODOULOU Aliki</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Nouvelles données sur les Sources et la composition des particules fines et des gaz traces dans des environnements urbains contrastés de la Méditerranée orientale.</a:t>
            </a:r>
            <a:r>
              <a:rPr lang="fr-FR" sz="1200" b="1" dirty="0">
                <a:latin typeface="Times New Roman" panose="02020603050405020304" pitchFamily="18" charset="0"/>
                <a:cs typeface="Times New Roman" panose="02020603050405020304" pitchFamily="18" charset="0"/>
              </a:rPr>
              <a:t> </a:t>
            </a: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dirty="0">
                <a:solidFill>
                  <a:srgbClr val="0070C0"/>
                </a:solidFill>
                <a:latin typeface="Times New Roman" panose="02020603050405020304" pitchFamily="18" charset="0"/>
                <a:cs typeface="Times New Roman" panose="02020603050405020304" pitchFamily="18" charset="0"/>
              </a:rPr>
              <a:t>Soutenance prévue le </a:t>
            </a:r>
            <a:r>
              <a:rPr lang="fr-FR" sz="1200" b="1" i="1" dirty="0">
                <a:solidFill>
                  <a:srgbClr val="0070C0"/>
                </a:solidFill>
                <a:latin typeface="Times New Roman" panose="02020603050405020304" pitchFamily="18" charset="0"/>
                <a:cs typeface="Times New Roman" panose="02020603050405020304" pitchFamily="18" charset="0"/>
              </a:rPr>
              <a:t>mercredi 20 décembre 2023 </a:t>
            </a:r>
            <a:r>
              <a:rPr lang="fr-FR" sz="1200" b="1" dirty="0">
                <a:solidFill>
                  <a:srgbClr val="0070C0"/>
                </a:solidFill>
                <a:latin typeface="Times New Roman" panose="02020603050405020304" pitchFamily="18" charset="0"/>
                <a:cs typeface="Times New Roman" panose="02020603050405020304" pitchFamily="18" charset="0"/>
              </a:rPr>
              <a:t>à 10h00</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rPr>
              <a:t>Lieu :   The Cyprus Institute, </a:t>
            </a:r>
            <a:r>
              <a:rPr lang="fr-FR" sz="1200" b="1" dirty="0" err="1">
                <a:solidFill>
                  <a:srgbClr val="0070C0"/>
                </a:solidFill>
                <a:latin typeface="Times New Roman" panose="02020603050405020304" pitchFamily="18" charset="0"/>
                <a:cs typeface="Times New Roman" panose="02020603050405020304" pitchFamily="18" charset="0"/>
              </a:rPr>
              <a:t>Konstantinou</a:t>
            </a:r>
            <a:r>
              <a:rPr lang="fr-FR" sz="1200" b="1" dirty="0">
                <a:solidFill>
                  <a:srgbClr val="0070C0"/>
                </a:solidFill>
                <a:latin typeface="Times New Roman" panose="02020603050405020304" pitchFamily="18" charset="0"/>
                <a:cs typeface="Times New Roman" panose="02020603050405020304" pitchFamily="18" charset="0"/>
              </a:rPr>
              <a:t> </a:t>
            </a:r>
            <a:r>
              <a:rPr lang="fr-FR" sz="1200" b="1" dirty="0" err="1">
                <a:solidFill>
                  <a:srgbClr val="0070C0"/>
                </a:solidFill>
                <a:latin typeface="Times New Roman" panose="02020603050405020304" pitchFamily="18" charset="0"/>
                <a:cs typeface="Times New Roman" panose="02020603050405020304" pitchFamily="18" charset="0"/>
              </a:rPr>
              <a:t>Kavafi</a:t>
            </a:r>
            <a:r>
              <a:rPr lang="fr-FR" sz="1200" b="1" dirty="0">
                <a:solidFill>
                  <a:srgbClr val="0070C0"/>
                </a:solidFill>
                <a:latin typeface="Times New Roman" panose="02020603050405020304" pitchFamily="18" charset="0"/>
                <a:cs typeface="Times New Roman" panose="02020603050405020304" pitchFamily="18" charset="0"/>
              </a:rPr>
              <a:t> Street, 20, 2121, </a:t>
            </a:r>
            <a:r>
              <a:rPr lang="fr-FR" sz="1200" b="1" dirty="0" err="1">
                <a:solidFill>
                  <a:srgbClr val="0070C0"/>
                </a:solidFill>
                <a:latin typeface="Times New Roman" panose="02020603050405020304" pitchFamily="18" charset="0"/>
                <a:cs typeface="Times New Roman" panose="02020603050405020304" pitchFamily="18" charset="0"/>
              </a:rPr>
              <a:t>Nicosia</a:t>
            </a:r>
            <a:r>
              <a:rPr lang="fr-FR" sz="1200" b="1" dirty="0">
                <a:solidFill>
                  <a:srgbClr val="0070C0"/>
                </a:solidFill>
                <a:latin typeface="Times New Roman" panose="02020603050405020304" pitchFamily="18" charset="0"/>
                <a:cs typeface="Times New Roman" panose="02020603050405020304" pitchFamily="18" charset="0"/>
              </a:rPr>
              <a:t>, Cyprus  - Salle : The Fresnel Auditorium</a:t>
            </a:r>
          </a:p>
          <a:p>
            <a:pPr algn="ctr"/>
            <a:r>
              <a:rPr lang="fr-FR" altLang="zh-CN" sz="1200" b="1" dirty="0">
                <a:solidFill>
                  <a:srgbClr val="0070C0"/>
                </a:solidFill>
                <a:latin typeface="Times New Roman" panose="02020603050405020304" pitchFamily="18" charset="0"/>
                <a:cs typeface="Times New Roman" panose="02020603050405020304" pitchFamily="18" charset="0"/>
              </a:rPr>
              <a:t>Possibilité de suivre la partie publique en visioconférence, invitation à suivre</a:t>
            </a:r>
          </a:p>
          <a:p>
            <a:pPr algn="ct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Président 	(désigné lors de la soutenance)</a:t>
            </a:r>
          </a:p>
          <a:p>
            <a:pPr>
              <a:tabLst>
                <a:tab pos="1346200" algn="l"/>
                <a:tab pos="3049588" algn="l"/>
              </a:tabLst>
            </a:pPr>
            <a:r>
              <a:rPr lang="fr-FR" sz="900" dirty="0">
                <a:latin typeface="Times New Roman" panose="02020603050405020304" pitchFamily="18" charset="0"/>
                <a:cs typeface="Times New Roman" panose="02020603050405020304" pitchFamily="18" charset="0"/>
              </a:rPr>
              <a:t>Rapporteur	 </a:t>
            </a:r>
            <a:r>
              <a:rPr lang="fr-FR" sz="900" cap="all" dirty="0">
                <a:latin typeface="Times New Roman" panose="02020603050405020304" pitchFamily="18" charset="0"/>
                <a:cs typeface="Times New Roman" panose="02020603050405020304" pitchFamily="18" charset="0"/>
              </a:rPr>
              <a:t>ALFARRA </a:t>
            </a:r>
            <a:r>
              <a:rPr lang="fr-FR" sz="900" dirty="0">
                <a:latin typeface="Times New Roman" panose="02020603050405020304" pitchFamily="18" charset="0"/>
                <a:cs typeface="Times New Roman" panose="02020603050405020304" pitchFamily="18" charset="0"/>
              </a:rPr>
              <a:t>Mohammedrami,	Senior </a:t>
            </a:r>
            <a:r>
              <a:rPr lang="fr-FR" sz="900" dirty="0" err="1">
                <a:latin typeface="Times New Roman" panose="02020603050405020304" pitchFamily="18" charset="0"/>
                <a:cs typeface="Times New Roman" panose="02020603050405020304" pitchFamily="18" charset="0"/>
              </a:rPr>
              <a:t>Scientist</a:t>
            </a:r>
            <a:r>
              <a:rPr lang="fr-FR" sz="900" dirty="0">
                <a:latin typeface="Times New Roman" panose="02020603050405020304" pitchFamily="18" charset="0"/>
                <a:cs typeface="Times New Roman" panose="02020603050405020304" pitchFamily="18" charset="0"/>
              </a:rPr>
              <a:t>,		Qatar </a:t>
            </a:r>
            <a:r>
              <a:rPr lang="fr-FR" sz="900" dirty="0" err="1">
                <a:latin typeface="Times New Roman" panose="02020603050405020304" pitchFamily="18" charset="0"/>
                <a:cs typeface="Times New Roman" panose="02020603050405020304" pitchFamily="18" charset="0"/>
              </a:rPr>
              <a:t>Environment</a:t>
            </a:r>
            <a:r>
              <a:rPr lang="fr-FR" sz="900" dirty="0">
                <a:latin typeface="Times New Roman" panose="02020603050405020304" pitchFamily="18" charset="0"/>
                <a:cs typeface="Times New Roman" panose="02020603050405020304" pitchFamily="18" charset="0"/>
              </a:rPr>
              <a:t> and Energy </a:t>
            </a:r>
            <a:r>
              <a:rPr lang="fr-FR" sz="900" dirty="0" err="1">
                <a:latin typeface="Times New Roman" panose="02020603050405020304" pitchFamily="18" charset="0"/>
                <a:cs typeface="Times New Roman" panose="02020603050405020304" pitchFamily="18" charset="0"/>
              </a:rPr>
              <a:t>Research</a:t>
            </a:r>
            <a:r>
              <a:rPr lang="fr-FR" sz="900" dirty="0">
                <a:latin typeface="Times New Roman" panose="02020603050405020304" pitchFamily="18" charset="0"/>
                <a:cs typeface="Times New Roman" panose="02020603050405020304" pitchFamily="18" charset="0"/>
              </a:rPr>
              <a:t> Institute (QEERI), Hamad Bin 					Khalifa </a:t>
            </a:r>
            <a:r>
              <a:rPr lang="fr-FR" sz="900" dirty="0" err="1">
                <a:latin typeface="Times New Roman" panose="02020603050405020304" pitchFamily="18" charset="0"/>
                <a:cs typeface="Times New Roman" panose="02020603050405020304" pitchFamily="18" charset="0"/>
              </a:rPr>
              <a:t>University</a:t>
            </a: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err="1">
                <a:latin typeface="Times New Roman" panose="02020603050405020304" pitchFamily="18" charset="0"/>
                <a:cs typeface="Times New Roman" panose="02020603050405020304" pitchFamily="18" charset="0"/>
              </a:rPr>
              <a:t>Rapporteure</a:t>
            </a:r>
            <a:r>
              <a:rPr lang="fr-FR" sz="900" dirty="0">
                <a:latin typeface="Times New Roman" panose="02020603050405020304" pitchFamily="18" charset="0"/>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GROS </a:t>
            </a:r>
            <a:r>
              <a:rPr lang="fr-FR" sz="900" dirty="0">
                <a:latin typeface="Times New Roman" panose="02020603050405020304" pitchFamily="18" charset="0"/>
                <a:cs typeface="Times New Roman" panose="02020603050405020304" pitchFamily="18" charset="0"/>
              </a:rPr>
              <a:t>Valérie,  	Directrice de recherche,		</a:t>
            </a:r>
            <a:r>
              <a:rPr lang="en-US" sz="900" dirty="0" err="1">
                <a:latin typeface="Times New Roman" panose="02020603050405020304" pitchFamily="18" charset="0"/>
                <a:cs typeface="Times New Roman" panose="02020603050405020304" pitchFamily="18" charset="0"/>
              </a:rPr>
              <a:t>Laboratoire</a:t>
            </a:r>
            <a:r>
              <a:rPr lang="en-US" sz="900" dirty="0">
                <a:latin typeface="Times New Roman" panose="02020603050405020304" pitchFamily="18" charset="0"/>
                <a:cs typeface="Times New Roman" panose="02020603050405020304" pitchFamily="18" charset="0"/>
              </a:rPr>
              <a:t> des Sciences du </a:t>
            </a:r>
            <a:r>
              <a:rPr lang="en-US" sz="900" dirty="0" err="1">
                <a:latin typeface="Times New Roman" panose="02020603050405020304" pitchFamily="18" charset="0"/>
                <a:cs typeface="Times New Roman" panose="02020603050405020304" pitchFamily="18" charset="0"/>
              </a:rPr>
              <a:t>Climat</a:t>
            </a:r>
            <a:r>
              <a:rPr lang="en-US" sz="900" dirty="0">
                <a:latin typeface="Times New Roman" panose="02020603050405020304" pitchFamily="18" charset="0"/>
                <a:cs typeface="Times New Roman" panose="02020603050405020304" pitchFamily="18" charset="0"/>
              </a:rPr>
              <a:t> et de </a:t>
            </a:r>
            <a:r>
              <a:rPr lang="en-US" sz="900" dirty="0" err="1">
                <a:latin typeface="Times New Roman" panose="02020603050405020304" pitchFamily="18" charset="0"/>
                <a:cs typeface="Times New Roman" panose="02020603050405020304" pitchFamily="18" charset="0"/>
              </a:rPr>
              <a:t>l’Environnement</a:t>
            </a:r>
            <a:endParaRPr lang="en-US"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a:t>
            </a:r>
            <a:r>
              <a:rPr lang="fr-FR" sz="900" cap="all" dirty="0">
                <a:latin typeface="Times New Roman" panose="02020603050405020304" pitchFamily="18" charset="0"/>
                <a:cs typeface="Times New Roman" panose="02020603050405020304" pitchFamily="18" charset="0"/>
              </a:rPr>
              <a:t>BORBON </a:t>
            </a:r>
            <a:r>
              <a:rPr lang="fr-FR" sz="900" dirty="0">
                <a:latin typeface="Times New Roman" panose="02020603050405020304" pitchFamily="18" charset="0"/>
                <a:cs typeface="Times New Roman" panose="02020603050405020304" pitchFamily="18" charset="0"/>
              </a:rPr>
              <a:t>Agnès,  	Directrice de recherche,		Laboratoire de Météorologie Physique, </a:t>
            </a:r>
            <a:r>
              <a:rPr lang="fr-FR" sz="900" dirty="0" err="1">
                <a:latin typeface="Times New Roman" panose="02020603050405020304" pitchFamily="18" charset="0"/>
                <a:cs typeface="Times New Roman" panose="02020603050405020304" pitchFamily="18" charset="0"/>
              </a:rPr>
              <a:t>LaMP</a:t>
            </a:r>
            <a:r>
              <a:rPr lang="fr-FR" sz="900" dirty="0">
                <a:latin typeface="Times New Roman" panose="02020603050405020304" pitchFamily="18" charset="0"/>
                <a:cs typeface="Times New Roman" panose="02020603050405020304" pitchFamily="18" charset="0"/>
              </a:rPr>
              <a:t>-UMR 6016, Université 					</a:t>
            </a:r>
            <a:r>
              <a:rPr lang="fr-FR" sz="900" dirty="0" err="1">
                <a:latin typeface="Times New Roman" panose="02020603050405020304" pitchFamily="18" charset="0"/>
                <a:cs typeface="Times New Roman" panose="02020603050405020304" pitchFamily="18" charset="0"/>
              </a:rPr>
              <a:t>Clemont</a:t>
            </a:r>
            <a:r>
              <a:rPr lang="fr-FR" sz="900" dirty="0">
                <a:latin typeface="Times New Roman" panose="02020603050405020304" pitchFamily="18" charset="0"/>
                <a:cs typeface="Times New Roman" panose="02020603050405020304" pitchFamily="18" charset="0"/>
              </a:rPr>
              <a:t>-Auvergne</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Examinateur	 </a:t>
            </a:r>
            <a:r>
              <a:rPr lang="fr-FR" sz="900" cap="all" dirty="0">
                <a:latin typeface="Times New Roman" panose="02020603050405020304" pitchFamily="18" charset="0"/>
                <a:cs typeface="Times New Roman" panose="02020603050405020304" pitchFamily="18" charset="0"/>
              </a:rPr>
              <a:t>MIHALOPOULOS</a:t>
            </a:r>
            <a:r>
              <a:rPr lang="fr-FR" sz="900" dirty="0">
                <a:latin typeface="Times New Roman" panose="02020603050405020304" pitchFamily="18" charset="0"/>
                <a:cs typeface="Times New Roman" panose="02020603050405020304" pitchFamily="18" charset="0"/>
              </a:rPr>
              <a:t>  Nikos, 	Professeur,			</a:t>
            </a:r>
            <a:r>
              <a:rPr lang="en-US" sz="900" dirty="0">
                <a:latin typeface="Times New Roman" panose="02020603050405020304" pitchFamily="18" charset="0"/>
                <a:cs typeface="Times New Roman" panose="02020603050405020304" pitchFamily="18" charset="0"/>
              </a:rPr>
              <a:t>Institute for Environmental Research and Sustainable Development, 					National Observatory of Athens </a:t>
            </a: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Co-directeur de thèse 	 </a:t>
            </a:r>
            <a:r>
              <a:rPr lang="fr-FR" sz="900" cap="all" dirty="0">
                <a:latin typeface="Times New Roman" panose="02020603050405020304" pitchFamily="18" charset="0"/>
                <a:cs typeface="Times New Roman" panose="02020603050405020304" pitchFamily="18" charset="0"/>
              </a:rPr>
              <a:t>AFIF </a:t>
            </a:r>
            <a:r>
              <a:rPr lang="fr-FR" sz="900" dirty="0">
                <a:latin typeface="Times New Roman" panose="02020603050405020304" pitchFamily="18" charset="0"/>
                <a:cs typeface="Times New Roman" panose="02020603050405020304" pitchFamily="18" charset="0"/>
              </a:rPr>
              <a:t>Charbel,  	Professeur,			Saint Joseph </a:t>
            </a:r>
            <a:r>
              <a:rPr lang="fr-FR" sz="900" dirty="0" err="1">
                <a:latin typeface="Times New Roman" panose="02020603050405020304" pitchFamily="18" charset="0"/>
                <a:cs typeface="Times New Roman" panose="02020603050405020304" pitchFamily="18" charset="0"/>
              </a:rPr>
              <a:t>University</a:t>
            </a:r>
            <a:r>
              <a:rPr lang="fr-FR" sz="900" dirty="0">
                <a:latin typeface="Times New Roman" panose="02020603050405020304" pitchFamily="18" charset="0"/>
                <a:cs typeface="Times New Roman" panose="02020603050405020304" pitchFamily="18" charset="0"/>
              </a:rPr>
              <a:t>, Lebanon </a:t>
            </a:r>
          </a:p>
          <a:p>
            <a:pPr>
              <a:tabLst>
                <a:tab pos="1346200" algn="l"/>
                <a:tab pos="3049588" algn="l"/>
              </a:tabLst>
            </a:pPr>
            <a:r>
              <a:rPr lang="fr-FR" sz="900" dirty="0">
                <a:latin typeface="Times New Roman" panose="02020603050405020304" pitchFamily="18" charset="0"/>
                <a:cs typeface="Times New Roman" panose="02020603050405020304" pitchFamily="18" charset="0"/>
              </a:rPr>
              <a:t>Directeur de thèse	 </a:t>
            </a:r>
            <a:r>
              <a:rPr lang="fr-FR" sz="900" cap="all" dirty="0">
                <a:latin typeface="Times New Roman" panose="02020603050405020304" pitchFamily="18" charset="0"/>
                <a:cs typeface="Times New Roman" panose="02020603050405020304" pitchFamily="18" charset="0"/>
              </a:rPr>
              <a:t>SAUVAGE </a:t>
            </a:r>
            <a:r>
              <a:rPr lang="fr-FR" sz="900" dirty="0">
                <a:latin typeface="Times New Roman" panose="02020603050405020304" pitchFamily="18" charset="0"/>
                <a:cs typeface="Times New Roman" panose="02020603050405020304" pitchFamily="18" charset="0"/>
              </a:rPr>
              <a:t>Stéphane,  	Professeur,			CERI EE / IMT Nord Europe </a:t>
            </a:r>
          </a:p>
          <a:p>
            <a:pPr>
              <a:tabLst>
                <a:tab pos="1346200" algn="l"/>
                <a:tab pos="3049588" algn="l"/>
              </a:tabLst>
            </a:pPr>
            <a:r>
              <a:rPr lang="fr-FR" sz="900" dirty="0">
                <a:latin typeface="Times New Roman" panose="02020603050405020304" pitchFamily="18" charset="0"/>
                <a:cs typeface="Times New Roman" panose="02020603050405020304" pitchFamily="18" charset="0"/>
              </a:rPr>
              <a:t>Directeur de thèse 	 </a:t>
            </a:r>
            <a:r>
              <a:rPr lang="fr-FR" sz="900" cap="all" dirty="0">
                <a:latin typeface="Times New Roman" panose="02020603050405020304" pitchFamily="18" charset="0"/>
                <a:cs typeface="Times New Roman" panose="02020603050405020304" pitchFamily="18" charset="0"/>
              </a:rPr>
              <a:t>SCIARE </a:t>
            </a:r>
            <a:r>
              <a:rPr lang="fr-FR" sz="900" dirty="0">
                <a:latin typeface="Times New Roman" panose="02020603050405020304" pitchFamily="18" charset="0"/>
                <a:cs typeface="Times New Roman" panose="02020603050405020304" pitchFamily="18" charset="0"/>
              </a:rPr>
              <a:t>Jean, 	Professeur,			</a:t>
            </a:r>
            <a:r>
              <a:rPr lang="en-US" sz="900" dirty="0">
                <a:latin typeface="Times New Roman" panose="02020603050405020304" pitchFamily="18" charset="0"/>
                <a:cs typeface="Times New Roman" panose="02020603050405020304" pitchFamily="18" charset="0"/>
              </a:rPr>
              <a:t>Climate and Atmosphere Research Center (CARE-C), The Cyprus Institute </a:t>
            </a: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1000" b="1" dirty="0">
              <a:solidFill>
                <a:srgbClr val="00B0F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a:t>
            </a:r>
            <a:r>
              <a:rPr lang="fr-FR" altLang="zh-CN" sz="1000" b="1" dirty="0">
                <a:solidFill>
                  <a:srgbClr val="00B0F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750" dirty="0">
                <a:latin typeface="Times New Roman" panose="02020603050405020304" pitchFamily="18" charset="0"/>
                <a:cs typeface="Times New Roman" panose="02020603050405020304" pitchFamily="18" charset="0"/>
              </a:rPr>
              <a:t>Les aérosols atmosphériques et les gaz réactifs ont des impacts majeurs (mais encore mal quantifiés) sur la santé humaine, les écosystèmes et le climat, à l'échelle locale comme régionale. Les aérosols comprennent diverses particules de taille, de composition chimique et de propriétés physiques différentes. Ils peuvent être directement émis dans l’atmosphère (source primaire) ou provenir de la conversion de gaz-particules (formation secondaire). Les gaz réactifs, sous forme de COV (Composés Organiques Volatils), jouent un rôle crucial dans la chimie atmosphérique et agissent comme précurseurs de l'ozone et des aérosols organiques secondaires. La région de la Méditerranée orientale, un « hotspot » mondial reconnu pour ses épisodes graves de pollution atmosphérique, manque d’une compréhension globale des sources et des processus de vieillissement physico-chimique liés aux aérosols atmosphériques et aux gaz précurseurs, en particulier dans les zones urbaines. Par conséquent, il existe un besoin urgent de réaliser des études approfondies dans les villes de cette région afin de définir des stratégies efficaces de réduction de leurs émissions. Ce travail de recherche se concentre sur deux capitales contrastées de la Méditerranée orientale : Nicosie (Chypre) et Le Caire (Égypte). Ces deux villes ont été peu étudiées et/ou présentent des lacunes importantes dans les connaissances existantes des déterminants de leur pollution atmosphérique. Une campagne de mesure continue de 6 mois a été réalisée sur un site urbain de Nicosie, ce qui a permis une caractérisation très détaillée de la composition des aérosols submicroniques (PM1) à différentes échelles de temps (de l’heure à la saison). Une déconvolution détaillée (résolue dans le temps) des sources de la fraction carbonée de l'aérosol a ensuite été réalisée, mettant en évidence la contribution majeure des sources de combustion telles que le trafic et la combustion de biomasse. Elle a également révélé une contribution étonnamment élevée de pollution transportée à longue distance en provenance du Moyen-Orient, issue principalement de sources de combustion fossiles. Un ensemble unique d'instruments scientifiques a été déployé dans l’agglomération du Caire au cours d'une campagne de mesure de 2 mois pour étudier les propriétés physiques et chimiques des polluants gazeux (COV) et particulaires (PM1), avec une attention particulière concernant leurs sources, en utilisant différentes techniques complémentaires de déconvolution de leurs sources. Bien qu’un bon nombre des sources identifiées (par exemple le trafic) corresponde à ce qui est généralement attendu dans une mégapole, la présence continue de poussières terrigènes ainsi que le brûlage à l'air libre de biomasse et des déchets sont apparus comme des sources de pollution majeures supplémentaires et quelque peu inattendues. Notamment, notre étude indique que la formation du brouillard de pollution urbaine au-dessus du Caire résulte de la contribution combinée d'espèces inorganiques semi-volatiles dans la fraction aérosol submicronique et de poussières terrigènes dans la fraction aérosol </a:t>
            </a:r>
            <a:r>
              <a:rPr lang="fr-FR" sz="750" dirty="0" err="1">
                <a:latin typeface="Times New Roman" panose="02020603050405020304" pitchFamily="18" charset="0"/>
                <a:cs typeface="Times New Roman" panose="02020603050405020304" pitchFamily="18" charset="0"/>
              </a:rPr>
              <a:t>supermicronique</a:t>
            </a:r>
            <a:r>
              <a:rPr lang="fr-FR" sz="750" dirty="0">
                <a:latin typeface="Times New Roman" panose="02020603050405020304" pitchFamily="18" charset="0"/>
                <a:cs typeface="Times New Roman" panose="02020603050405020304" pitchFamily="18" charset="0"/>
              </a:rPr>
              <a:t>, ce qui porte à un niveau de complexité encore plus élevé la quantification des impacts des aérosols du Cairo sur la santé et le climat régional. Dans l’ensemble, cette étude offre de nouvelles informations précieuses sur la composition atmosphérique et les sources de polluants atmosphériques dans divers environnements urbains de la Méditerranée orientale. En outre, elle établit un point de référence robuste pour les futures études de répartition des sources dans la région, ainsi que des résultats tangibles sur lesquels les autorités locales peuvent s'appuyer pour diminuer leurs émissions de polluants.</a:t>
            </a:r>
            <a:endParaRPr lang="fr-FR" altLang="zh-CN" sz="750" b="1" dirty="0">
              <a:solidFill>
                <a:srgbClr val="FF0000"/>
              </a:solidFill>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3721" y="109361"/>
            <a:ext cx="704217" cy="704217"/>
          </a:xfrm>
          <a:prstGeom prst="rect">
            <a:avLst/>
          </a:prstGeo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9623" y="141839"/>
            <a:ext cx="1509854" cy="639260"/>
          </a:xfrm>
          <a:prstGeom prst="rect">
            <a:avLst/>
          </a:prstGeom>
          <a:solidFill>
            <a:schemeClr val="bg1"/>
          </a:solidFill>
        </p:spPr>
      </p:pic>
      <p:pic>
        <p:nvPicPr>
          <p:cNvPr id="3" name="Image 2">
            <a:extLst>
              <a:ext uri="{FF2B5EF4-FFF2-40B4-BE49-F238E27FC236}">
                <a16:creationId xmlns:a16="http://schemas.microsoft.com/office/drawing/2014/main" id="{18EC692A-FE79-4E50-BA2E-6089C4313ECE}"/>
              </a:ext>
            </a:extLst>
          </p:cNvPr>
          <p:cNvPicPr>
            <a:picLocks noChangeAspect="1"/>
          </p:cNvPicPr>
          <p:nvPr/>
        </p:nvPicPr>
        <p:blipFill>
          <a:blip r:embed="rId5"/>
          <a:stretch>
            <a:fillRect/>
          </a:stretch>
        </p:blipFill>
        <p:spPr>
          <a:xfrm>
            <a:off x="1298972" y="121900"/>
            <a:ext cx="1937340" cy="659199"/>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4528</TotalTime>
  <Words>959</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582</cp:revision>
  <cp:lastPrinted>2023-12-11T15:24:24Z</cp:lastPrinted>
  <dcterms:created xsi:type="dcterms:W3CDTF">2017-02-14T10:24:51Z</dcterms:created>
  <dcterms:modified xsi:type="dcterms:W3CDTF">2023-12-14T18:17:29Z</dcterms:modified>
</cp:coreProperties>
</file>