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MT" id="{9DB0AD70-B6F0-456B-AF08-98BC9FBE27E9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35" userDrawn="1">
          <p15:clr>
            <a:srgbClr val="A4A3A4"/>
          </p15:clr>
        </p15:guide>
        <p15:guide id="4" orient="horz" pos="3818">
          <p15:clr>
            <a:srgbClr val="A4A3A4"/>
          </p15:clr>
        </p15:guide>
        <p15:guide id="5" orient="horz" pos="3657">
          <p15:clr>
            <a:srgbClr val="A4A3A4"/>
          </p15:clr>
        </p15:guide>
        <p15:guide id="6" orient="horz" pos="4148">
          <p15:clr>
            <a:srgbClr val="A4A3A4"/>
          </p15:clr>
        </p15:guide>
        <p15:guide id="7" pos="2880">
          <p15:clr>
            <a:srgbClr val="A4A3A4"/>
          </p15:clr>
        </p15:guide>
        <p15:guide id="8" pos="389">
          <p15:clr>
            <a:srgbClr val="A4A3A4"/>
          </p15:clr>
        </p15:guide>
        <p15:guide id="9" pos="5605">
          <p15:clr>
            <a:srgbClr val="A4A3A4"/>
          </p15:clr>
        </p15:guide>
        <p15:guide id="10" pos="5380">
          <p15:clr>
            <a:srgbClr val="A4A3A4"/>
          </p15:clr>
        </p15:guide>
        <p15:guide id="11" pos="3455">
          <p15:clr>
            <a:srgbClr val="A4A3A4"/>
          </p15:clr>
        </p15:guide>
        <p15:guide id="12" pos="3689">
          <p15:clr>
            <a:srgbClr val="A4A3A4"/>
          </p15:clr>
        </p15:guide>
        <p15:guide id="13" pos="2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3675" autoAdjust="0"/>
  </p:normalViewPr>
  <p:slideViewPr>
    <p:cSldViewPr showGuides="1">
      <p:cViewPr>
        <p:scale>
          <a:sx n="112" d="100"/>
          <a:sy n="112" d="100"/>
        </p:scale>
        <p:origin x="52" y="-424"/>
      </p:cViewPr>
      <p:guideLst>
        <p:guide orient="horz" pos="2160"/>
        <p:guide orient="horz" pos="935"/>
        <p:guide orient="horz" pos="3818"/>
        <p:guide orient="horz" pos="3657"/>
        <p:guide orient="horz" pos="4148"/>
        <p:guide pos="2880"/>
        <p:guide pos="389"/>
        <p:guide pos="5605"/>
        <p:guide pos="5380"/>
        <p:guide pos="3455"/>
        <p:guide pos="3689"/>
        <p:guide pos="2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46D4E881-A390-4FAB-952A-C158D30795A2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121CB338-6CF4-4598-9A6D-AAC0FFD865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8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332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332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11B50710-B8B7-4D8F-BDE7-5C763412CDFD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1405" tIns="45703" rIns="91405" bIns="4570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" y="9428583"/>
            <a:ext cx="2945659" cy="496332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8" y="9428583"/>
            <a:ext cx="2945659" cy="496332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5A906ACB-0641-497D-A6F6-17171FCA9B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60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14462" cy="439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7538" y="1512888"/>
            <a:ext cx="7899400" cy="3976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EE49-3FC5-4F88-AEB4-B5A4C2178FF9}" type="datetime1">
              <a:rPr lang="fr-FR" smtClean="0"/>
              <a:pPr/>
              <a:t>24/01/2024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1778000" y="6061075"/>
            <a:ext cx="5588000" cy="36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/>
              <a:t>PREV. FORMATION Ci²/FabLab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80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0"/>
            <a:ext cx="9144000" cy="917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-1" y="6669360"/>
            <a:ext cx="265114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CAEB4E5-C765-477B-B7A4-4C9D6B09141A}" type="datetime1">
              <a:rPr lang="fr-FR" smtClean="0"/>
              <a:pPr/>
              <a:t>24/01/2024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1" y="114219"/>
            <a:ext cx="1014181" cy="689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1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500" b="0" kern="1200" cap="none" baseline="0">
          <a:solidFill>
            <a:schemeClr val="accent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700" b="1" kern="1200" cap="none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000" kern="1200" cap="none">
          <a:solidFill>
            <a:schemeClr val="tx1"/>
          </a:solidFill>
          <a:latin typeface="+mn-lt"/>
          <a:ea typeface="+mn-ea"/>
          <a:cs typeface="+mn-cs"/>
        </a:defRPr>
      </a:lvl3pPr>
      <a:lvl4pPr marL="1714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►"/>
        <a:defRPr sz="1000" kern="1200" cap="none">
          <a:solidFill>
            <a:schemeClr val="tx1"/>
          </a:solidFill>
          <a:latin typeface="+mn-lt"/>
          <a:ea typeface="+mn-ea"/>
          <a:cs typeface="+mn-cs"/>
        </a:defRPr>
      </a:lvl4pPr>
      <a:lvl5pPr marL="3619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-"/>
        <a:defRPr sz="1000" kern="1200" cap="none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67556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1000" b="1" dirty="0"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1000" b="1" dirty="0"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1000" b="1" dirty="0"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1000" b="1" dirty="0"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1000" b="1" dirty="0"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1000" b="1" dirty="0"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1000" b="1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Laboratoires d’accueil : </a:t>
            </a:r>
            <a:r>
              <a:rPr lang="fr-FR" altLang="zh-CN" sz="1000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CERI SN,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IMT Nord Europe / Laboratoire </a:t>
            </a:r>
            <a:r>
              <a:rPr lang="fr-F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CRIStAL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U. Lille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1000" b="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Ecole Doctorale : MADIS  : </a:t>
            </a:r>
            <a:r>
              <a:rPr lang="fr-F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Mathématiques, sciences du numérique et de leurs interactions (Univ. Lille, Centrale Lille Institut, IMT Nord Europe)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1000" dirty="0"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1000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THÈSE présentée en vue d’obtenir le grade de DOCTEUR</a:t>
            </a:r>
            <a:r>
              <a:rPr lang="fr-FR" altLang="zh-CN" sz="1000" dirty="0">
                <a:solidFill>
                  <a:srgbClr val="FF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 </a:t>
            </a:r>
            <a:r>
              <a:rPr lang="fr-FR" altLang="zh-CN" sz="1000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en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Informatique et Applications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600" dirty="0">
                <a:ea typeface="Droid Sans Fallback"/>
                <a:cs typeface="Arial" panose="020B0604020202020204" pitchFamily="34" charset="0"/>
              </a:rPr>
              <a:t>par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JUVIGNY Corentin</a:t>
            </a:r>
          </a:p>
          <a:p>
            <a:pPr algn="ctr"/>
            <a:r>
              <a:rPr lang="fr-FR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altLang="zh-CN" sz="600" dirty="0">
                <a:ea typeface="Droid Sans Fallback"/>
                <a:cs typeface="Arial" panose="020B0604020202020204" pitchFamily="34" charset="0"/>
              </a:rPr>
              <a:t>OCTORAT de l’UNIVERSITÉ DE LILLE DÉLIVRÉ PAR IMT NORD EUROPE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800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Titre de la thèse : </a:t>
            </a:r>
          </a:p>
          <a:p>
            <a:pPr algn="ctr"/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Digitalization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selective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deconstruction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hybridization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agent-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simulations 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metaheuristics</a:t>
            </a:r>
            <a:endParaRPr lang="en-US" sz="11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Soutenance prévue le mardi 06 février 2024 à 09h30</a:t>
            </a:r>
            <a:br>
              <a:rPr lang="fr-FR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Salle : Amphithéâtre Byron  - Lieu :   IMT Nord Europe Rue Guglielmo Marconi, 59650 Villeneuve-d'Ascq </a:t>
            </a:r>
            <a:br>
              <a:rPr lang="fr-FR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zh-C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zh-C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Devant le jury d’examen :</a:t>
            </a:r>
          </a:p>
          <a:p>
            <a:pPr algn="ctr"/>
            <a:endParaRPr lang="fr-FR" altLang="zh-CN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Président	 (désigné lors de la soutenance)</a:t>
            </a: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Rapporteur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BRIL EL HAOUZI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Hind, 		Professeure des Universités,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CRAN UMR 7039, Université de Lorraine, CNRS</a:t>
            </a:r>
            <a:endParaRPr lang="fr-F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Rapporteur 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SAUBION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Frédéric,		Professeur des Universités,	LERIA, Université d’Angers</a:t>
            </a: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Examinateur,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BASTE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Julien ,		Maître de conférences,	</a:t>
            </a:r>
            <a:r>
              <a:rPr lang="fr-F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CRIStAL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Université de </a:t>
            </a:r>
            <a:r>
              <a:rPr lang="fr-FR" sz="1000">
                <a:latin typeface="Times New Roman" panose="02020603050405020304" pitchFamily="18" charset="0"/>
                <a:cs typeface="Times New Roman" panose="02020603050405020304" pitchFamily="18" charset="0"/>
              </a:rPr>
              <a:t>Lille, CNRS </a:t>
            </a:r>
            <a:endParaRPr lang="fr-F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Examinatrice,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GRISLIN-LE STRUGEON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Emmanuelle,	Professeure des Universités,	LAMIH, INSA Haut de France </a:t>
            </a: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Examinateur,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LOZENGUEZ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Guillaume,		Maître de conférences,	CERI SN, IMT Nord Europe </a:t>
            </a: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Examinateur,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ZEDDINI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Besma,		Maître de conférences,	SATIE UMR CNRS, CY Tech   </a:t>
            </a: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Co-Directrice de thèse 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JOURDAN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Laetitia,		Professeure des Universités,	</a:t>
            </a:r>
            <a:r>
              <a:rPr lang="fr-F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CRIStAL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Université de Lille, CNRS </a:t>
            </a: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Directeur de thèse	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DONIEC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Arnaud,		Professeur de l’IMT,	CERI SN, IMT Nord Europe </a:t>
            </a:r>
          </a:p>
          <a:p>
            <a:pPr>
              <a:tabLst>
                <a:tab pos="1346200" algn="l"/>
                <a:tab pos="3049588" algn="l"/>
              </a:tabLst>
            </a:pPr>
            <a:endParaRPr lang="fr-FR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346200" algn="l"/>
                <a:tab pos="3049588" algn="l"/>
              </a:tabLst>
            </a:pPr>
            <a:r>
              <a:rPr lang="fr-FR" sz="1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fr-FR" altLang="zh-CN" sz="800" b="1" dirty="0">
              <a:solidFill>
                <a:srgbClr val="00B0F0"/>
              </a:solidFill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 algn="just"/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building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deconstruction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contributor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techniques can recycle or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reuse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majority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valorized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improper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flow management. This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proposes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model for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deconstruction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dismantling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flow management,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ultimately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recovery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rates and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cutting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Due to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problem's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propose 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simheuristic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separates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exhaustive simulation of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process.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 a simulation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agent-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and use a bi-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process.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 of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condenses the time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 deals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allocation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building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deconstruction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Unweighted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Identical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Machine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Release Dates or a Flexible Job Shop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Release Dates (FJSP).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allocation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allocation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irregular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tackle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complexities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revealed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metaheuristic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been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optimal solutions. A new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genetic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encoding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FJSP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uniform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tailored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genetic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Additionally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description of a local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disjunctive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graph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FJSP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hybrid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combines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datasets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newly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instance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generator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assessed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datasets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fr-FR" altLang="zh-CN" sz="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altLang="zh-CN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Thèse réalisée dans le cadre de la chaire RECONVERT  financée par: 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2555776" y="0"/>
            <a:ext cx="3528218" cy="908720"/>
          </a:xfrm>
        </p:spPr>
        <p:txBody>
          <a:bodyPr anchor="ctr"/>
          <a:lstStyle/>
          <a:p>
            <a:pPr algn="ctr">
              <a:defRPr/>
            </a:pPr>
            <a:r>
              <a:rPr lang="fr-FR" sz="2000" dirty="0"/>
              <a:t>AVIS de </a:t>
            </a:r>
            <a:br>
              <a:rPr lang="fr-FR" sz="2000" dirty="0"/>
            </a:br>
            <a:r>
              <a:rPr lang="fr-FR" sz="2000" dirty="0"/>
              <a:t>Soutenance de thèse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7775372" y="196936"/>
            <a:ext cx="5762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968" y="152400"/>
            <a:ext cx="1360593" cy="57606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71C8BC3-E7E9-21AB-B3B1-AD581AAC3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373" y="6481291"/>
            <a:ext cx="1084627" cy="25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éminaire, Pr. Loïc BOULON, Université du Québec à Trois Rivières, Canada,  20 Janv. 2023 | LABORATOIRE D'ELECTROTECHNIQUE ET D'ELECTRONIQUE DE  PUISSANCE DE LILLE">
            <a:extLst>
              <a:ext uri="{FF2B5EF4-FFF2-40B4-BE49-F238E27FC236}">
                <a16:creationId xmlns:a16="http://schemas.microsoft.com/office/drawing/2014/main" id="{E9AB706D-CCF5-66D6-1165-B1B2E0275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174" y="6406518"/>
            <a:ext cx="1160418" cy="43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04394"/>
      </p:ext>
    </p:extLst>
  </p:cSld>
  <p:clrMapOvr>
    <a:masterClrMapping/>
  </p:clrMapOvr>
</p:sld>
</file>

<file path=ppt/theme/theme1.xml><?xml version="1.0" encoding="utf-8"?>
<a:theme xmlns:a="http://schemas.openxmlformats.org/drawingml/2006/main" name="IMT Atlantique">
  <a:themeElements>
    <a:clrScheme name="PPT IMT LILLE">
      <a:dk1>
        <a:sysClr val="windowText" lastClr="000000"/>
      </a:dk1>
      <a:lt1>
        <a:sysClr val="window" lastClr="FFFFFF"/>
      </a:lt1>
      <a:dk2>
        <a:srgbClr val="D9E1E2"/>
      </a:dk2>
      <a:lt2>
        <a:srgbClr val="F2A900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4637</TotalTime>
  <Words>651</Words>
  <Application>Microsoft Office PowerPoint</Application>
  <PresentationFormat>Affichage à l'écran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Droid Sans Fallback</vt:lpstr>
      <vt:lpstr>Times New Roman</vt:lpstr>
      <vt:lpstr>IMT Atlantique</vt:lpstr>
      <vt:lpstr>AVIS de  Soutenance de thèse</vt:lpstr>
    </vt:vector>
  </TitlesOfParts>
  <Manager>IMT</Manager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IMT</dc:subject>
  <dc:creator>Emmanuel Lemelin</dc:creator>
  <cp:lastModifiedBy>CHARLET Christine</cp:lastModifiedBy>
  <cp:revision>605</cp:revision>
  <cp:lastPrinted>2024-01-22T07:56:49Z</cp:lastPrinted>
  <dcterms:created xsi:type="dcterms:W3CDTF">2017-02-14T10:24:51Z</dcterms:created>
  <dcterms:modified xsi:type="dcterms:W3CDTF">2024-01-24T17:00:16Z</dcterms:modified>
</cp:coreProperties>
</file>