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1311" autoAdjust="0"/>
  </p:normalViewPr>
  <p:slideViewPr>
    <p:cSldViewPr showGuides="1">
      <p:cViewPr varScale="1">
        <p:scale>
          <a:sx n="59" d="100"/>
          <a:sy n="59" d="100"/>
        </p:scale>
        <p:origin x="1820" y="28"/>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13/06/2024</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13/06/2024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13/06/2024</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13/06/2024</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7117333"/>
          </a:xfrm>
          <a:prstGeom prst="rect">
            <a:avLst/>
          </a:prstGeom>
          <a:noFill/>
          <a:ln>
            <a:noFill/>
          </a:ln>
          <a:effec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Chimie théorique, physique, analytique</a:t>
            </a:r>
          </a:p>
          <a:p>
            <a:pPr lvl="0" algn="ctr" eaLnBrk="0" fontAlgn="base" hangingPunct="0">
              <a:spcBef>
                <a:spcPct val="0"/>
              </a:spcBef>
              <a:spcAft>
                <a:spcPct val="0"/>
              </a:spcAft>
            </a:pPr>
            <a:r>
              <a:rPr lang="fr-FR" sz="1000" dirty="0">
                <a:latin typeface="Times New Roman" panose="02020603050405020304" pitchFamily="18" charset="0"/>
                <a:cs typeface="Times New Roman" panose="02020603050405020304" pitchFamily="18" charset="0"/>
              </a:rPr>
              <a:t> </a:t>
            </a:r>
            <a:r>
              <a:rPr lang="fr-FR" altLang="zh-CN" sz="600" dirty="0">
                <a:latin typeface="Times New Roman" panose="02020603050405020304" pitchFamily="18" charset="0"/>
                <a:ea typeface="Droid Sans Fallback"/>
                <a:cs typeface="Times New Roman" panose="02020603050405020304" pitchFamily="18" charset="0"/>
              </a:rPr>
              <a:t>par</a:t>
            </a:r>
            <a:endParaRPr lang="fr-FR" sz="1200" dirty="0">
              <a:latin typeface="Times New Roman" panose="02020603050405020304" pitchFamily="18" charset="0"/>
              <a:cs typeface="Times New Roman" panose="02020603050405020304" pitchFamily="18" charset="0"/>
            </a:endParaRPr>
          </a:p>
          <a:p>
            <a:pPr algn="ctr"/>
            <a:r>
              <a:rPr lang="fr-FR" sz="1600" b="1" dirty="0">
                <a:latin typeface="Times New Roman" panose="02020603050405020304" pitchFamily="18" charset="0"/>
                <a:cs typeface="Times New Roman" panose="02020603050405020304" pitchFamily="18" charset="0"/>
              </a:rPr>
              <a:t>UMBA KALALA Andy David</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latin typeface="Times New Roman" panose="02020603050405020304" pitchFamily="18" charset="0"/>
                <a:ea typeface="Droid Sans Fallback"/>
                <a:cs typeface="Times New Roman" panose="02020603050405020304" pitchFamily="18"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lvl="0" algn="ctr" eaLnBrk="0" fontAlgn="base" hangingPunct="0">
              <a:spcBef>
                <a:spcPct val="0"/>
              </a:spcBef>
              <a:spcAft>
                <a:spcPct val="0"/>
              </a:spcAft>
            </a:pPr>
            <a:endParaRPr lang="fr-FR" altLang="zh-CN" sz="800" dirty="0">
              <a:latin typeface="Times New Roman" panose="02020603050405020304" pitchFamily="18" charset="0"/>
              <a:ea typeface="Droid Sans Fallback"/>
              <a:cs typeface="Times New Roman" panose="02020603050405020304" pitchFamily="18" charset="0"/>
            </a:endParaRPr>
          </a:p>
          <a:p>
            <a:pPr algn="ctr"/>
            <a:r>
              <a:rPr lang="fr-FR" sz="1200" b="1" i="1" dirty="0">
                <a:latin typeface="Times New Roman" panose="02020603050405020304" pitchFamily="18" charset="0"/>
                <a:cs typeface="Times New Roman" panose="02020603050405020304" pitchFamily="18" charset="0"/>
              </a:rPr>
              <a:t>Qualification d’Outils </a:t>
            </a:r>
            <a:r>
              <a:rPr lang="fr-FR" sz="1200" b="1" i="1" dirty="0" err="1">
                <a:latin typeface="Times New Roman" panose="02020603050405020304" pitchFamily="18" charset="0"/>
                <a:cs typeface="Times New Roman" panose="02020603050405020304" pitchFamily="18" charset="0"/>
              </a:rPr>
              <a:t>nUmériques</a:t>
            </a:r>
            <a:r>
              <a:rPr lang="fr-FR" sz="1200" b="1" i="1" dirty="0">
                <a:latin typeface="Times New Roman" panose="02020603050405020304" pitchFamily="18" charset="0"/>
                <a:cs typeface="Times New Roman" panose="02020603050405020304" pitchFamily="18" charset="0"/>
              </a:rPr>
              <a:t> pour une Surveillance personnalisée et citoyenne de </a:t>
            </a:r>
            <a:r>
              <a:rPr lang="fr-FR" sz="1200" b="1" i="1" dirty="0" err="1">
                <a:latin typeface="Times New Roman" panose="02020603050405020304" pitchFamily="18" charset="0"/>
                <a:cs typeface="Times New Roman" panose="02020603050405020304" pitchFamily="18" charset="0"/>
              </a:rPr>
              <a:t>l’expOsition</a:t>
            </a:r>
            <a:r>
              <a:rPr lang="fr-FR" sz="1200" b="1" i="1" dirty="0">
                <a:latin typeface="Times New Roman" panose="02020603050405020304" pitchFamily="18" charset="0"/>
                <a:cs typeface="Times New Roman" panose="02020603050405020304" pitchFamily="18" charset="0"/>
              </a:rPr>
              <a:t> aux polluants de l’air (QOUSTO)</a:t>
            </a:r>
            <a:r>
              <a:rPr lang="fr-FR" sz="1200" b="1" dirty="0">
                <a:latin typeface="Times New Roman" panose="02020603050405020304" pitchFamily="18" charset="0"/>
                <a:cs typeface="Times New Roman" panose="02020603050405020304" pitchFamily="18" charset="0"/>
              </a:rPr>
              <a:t> </a:t>
            </a: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fr-FR" sz="1200" b="1" dirty="0">
                <a:solidFill>
                  <a:srgbClr val="0070C0"/>
                </a:solidFill>
                <a:latin typeface="Times New Roman" panose="02020603050405020304" pitchFamily="18" charset="0"/>
                <a:cs typeface="Times New Roman" panose="02020603050405020304" pitchFamily="18" charset="0"/>
              </a:rPr>
              <a:t>Soutenance prévue le </a:t>
            </a:r>
            <a:r>
              <a:rPr lang="fr-FR" sz="1200" b="1" i="1" dirty="0">
                <a:solidFill>
                  <a:srgbClr val="0070C0"/>
                </a:solidFill>
                <a:latin typeface="Times New Roman" panose="02020603050405020304" pitchFamily="18" charset="0"/>
                <a:cs typeface="Times New Roman" panose="02020603050405020304" pitchFamily="18" charset="0"/>
              </a:rPr>
              <a:t>Vendredi 14 Juin 2024 à 9h30</a:t>
            </a:r>
            <a:br>
              <a:rPr lang="fr-FR" sz="1200" b="1" dirty="0">
                <a:solidFill>
                  <a:srgbClr val="0070C0"/>
                </a:solidFill>
                <a:latin typeface="Times New Roman" panose="02020603050405020304" pitchFamily="18" charset="0"/>
                <a:cs typeface="Times New Roman" panose="02020603050405020304" pitchFamily="18" charset="0"/>
              </a:rPr>
            </a:br>
            <a:r>
              <a:rPr lang="fr-FR" sz="1200" b="1" dirty="0">
                <a:solidFill>
                  <a:srgbClr val="0070C0"/>
                </a:solidFill>
                <a:latin typeface="Times New Roman" panose="02020603050405020304" pitchFamily="18" charset="0"/>
                <a:cs typeface="Times New Roman" panose="02020603050405020304" pitchFamily="18" charset="0"/>
              </a:rPr>
              <a:t>Lieu : </a:t>
            </a:r>
            <a:r>
              <a:rPr lang="fr-FR" sz="1200" b="1" i="1" dirty="0">
                <a:solidFill>
                  <a:srgbClr val="0070C0"/>
                </a:solidFill>
                <a:latin typeface="Times New Roman" panose="02020603050405020304" pitchFamily="18" charset="0"/>
                <a:cs typeface="Times New Roman" panose="02020603050405020304" pitchFamily="18" charset="0"/>
              </a:rPr>
              <a:t>941 Rue Charles Bourseul, 59500 Douai  - Salle : Espace Polyvalent</a:t>
            </a:r>
          </a:p>
          <a:p>
            <a:pPr algn="ctr"/>
            <a:br>
              <a:rPr lang="fr-FR" sz="1200" b="1" dirty="0">
                <a:solidFill>
                  <a:srgbClr val="0070C0"/>
                </a:solidFill>
                <a:latin typeface="Times New Roman" panose="02020603050405020304" pitchFamily="18" charset="0"/>
                <a:cs typeface="Times New Roman" panose="02020603050405020304" pitchFamily="18" charset="0"/>
              </a:rPr>
            </a:b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Président 	 (désigné lors de la soutenance)</a:t>
            </a:r>
          </a:p>
          <a:p>
            <a:pPr defTabSz="852488">
              <a:tabLst>
                <a:tab pos="1346200" algn="l"/>
                <a:tab pos="3049588" algn="l"/>
              </a:tabLst>
            </a:pPr>
            <a:r>
              <a:rPr lang="fr-FR" sz="1000" dirty="0" err="1">
                <a:latin typeface="Times New Roman" panose="02020603050405020304" pitchFamily="18" charset="0"/>
                <a:cs typeface="Times New Roman" panose="02020603050405020304" pitchFamily="18" charset="0"/>
              </a:rPr>
              <a:t>Rapporteure</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HALLIL ABBAS </a:t>
            </a:r>
            <a:r>
              <a:rPr lang="fr-FR" sz="1000" dirty="0">
                <a:latin typeface="Times New Roman" panose="02020603050405020304" pitchFamily="18" charset="0"/>
                <a:cs typeface="Times New Roman" panose="02020603050405020304" pitchFamily="18" charset="0"/>
              </a:rPr>
              <a:t>Hamida,		Maître de Conférences (HDR),	 Université de Bordeaux     </a:t>
            </a: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PAYAN </a:t>
            </a:r>
            <a:r>
              <a:rPr lang="fr-FR" sz="1000" dirty="0">
                <a:latin typeface="Times New Roman" panose="02020603050405020304" pitchFamily="18" charset="0"/>
                <a:cs typeface="Times New Roman" panose="02020603050405020304" pitchFamily="18" charset="0"/>
              </a:rPr>
              <a:t>Sébastien,  		Professeur,		 Sorbonne Université - Université Versailles-Saint Quentin-en-Yvelines   </a:t>
            </a:r>
            <a:endParaRPr lang="en-US" sz="1000" dirty="0">
              <a:latin typeface="Times New Roman" panose="02020603050405020304" pitchFamily="18" charset="0"/>
              <a:cs typeface="Times New Roman" panose="02020603050405020304" pitchFamily="18" charset="0"/>
            </a:endParaRPr>
          </a:p>
          <a:p>
            <a:pPr lvl="0"/>
            <a:r>
              <a:rPr lang="fr-FR" sz="1000" dirty="0">
                <a:latin typeface="Times New Roman" panose="02020603050405020304" pitchFamily="18" charset="0"/>
                <a:cs typeface="Times New Roman" panose="02020603050405020304" pitchFamily="18" charset="0"/>
              </a:rPr>
              <a:t>Examinatrice	               GROS Valérie,	                     Directrice de recherche CNRS,     Laboratoire des Sciences du Climat et de l’Environnement</a:t>
            </a: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Examinateur	 </a:t>
            </a:r>
            <a:r>
              <a:rPr lang="fr-FR" sz="1000" cap="all" dirty="0">
                <a:latin typeface="Times New Roman" panose="02020603050405020304" pitchFamily="18" charset="0"/>
                <a:cs typeface="Times New Roman" panose="02020603050405020304" pitchFamily="18" charset="0"/>
              </a:rPr>
              <a:t>SPINELLE </a:t>
            </a:r>
            <a:r>
              <a:rPr lang="fr-FR" sz="1000" dirty="0">
                <a:latin typeface="Times New Roman" panose="02020603050405020304" pitchFamily="18" charset="0"/>
                <a:cs typeface="Times New Roman" panose="02020603050405020304" pitchFamily="18" charset="0"/>
              </a:rPr>
              <a:t>Laurent, 		Docteur,		 INERIS   </a:t>
            </a: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Co-Encadrante de thèse	 </a:t>
            </a:r>
            <a:r>
              <a:rPr lang="fr-FR" sz="1000" cap="all" dirty="0">
                <a:latin typeface="Times New Roman" panose="02020603050405020304" pitchFamily="18" charset="0"/>
                <a:cs typeface="Times New Roman" panose="02020603050405020304" pitchFamily="18" charset="0"/>
              </a:rPr>
              <a:t>REDON </a:t>
            </a:r>
            <a:r>
              <a:rPr lang="fr-FR" sz="1000" dirty="0">
                <a:latin typeface="Times New Roman" panose="02020603050405020304" pitchFamily="18" charset="0"/>
                <a:cs typeface="Times New Roman" panose="02020603050405020304" pitchFamily="18" charset="0"/>
              </a:rPr>
              <a:t>Nathalie, 		Maître assistante,	 IMT Nord Europe  </a:t>
            </a: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Directrice de thèse	 </a:t>
            </a:r>
            <a:r>
              <a:rPr lang="fr-FR" sz="1000" cap="all" dirty="0">
                <a:latin typeface="Times New Roman" panose="02020603050405020304" pitchFamily="18" charset="0"/>
                <a:cs typeface="Times New Roman" panose="02020603050405020304" pitchFamily="18" charset="0"/>
              </a:rPr>
              <a:t>LOCOGE </a:t>
            </a:r>
            <a:r>
              <a:rPr lang="fr-FR" sz="1000" dirty="0">
                <a:latin typeface="Times New Roman" panose="02020603050405020304" pitchFamily="18" charset="0"/>
                <a:cs typeface="Times New Roman" panose="02020603050405020304" pitchFamily="18" charset="0"/>
              </a:rPr>
              <a:t>Nadine,  		Professeure,		 IMT Nord Europe </a:t>
            </a: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Invitée	 </a:t>
            </a:r>
            <a:r>
              <a:rPr lang="fr-FR" sz="1000" cap="all" dirty="0">
                <a:latin typeface="Times New Roman" panose="02020603050405020304" pitchFamily="18" charset="0"/>
                <a:cs typeface="Times New Roman" panose="02020603050405020304" pitchFamily="18" charset="0"/>
              </a:rPr>
              <a:t>DERKENNE </a:t>
            </a:r>
            <a:r>
              <a:rPr lang="fr-FR" sz="1000" dirty="0">
                <a:latin typeface="Times New Roman" panose="02020603050405020304" pitchFamily="18" charset="0"/>
                <a:cs typeface="Times New Roman" panose="02020603050405020304" pitchFamily="18" charset="0"/>
              </a:rPr>
              <a:t>Chantal,		Ingénieure,		 ADEME   </a:t>
            </a:r>
            <a:r>
              <a:rPr lang="en-US" sz="1000" dirty="0">
                <a:latin typeface="Times New Roman" panose="02020603050405020304" pitchFamily="18" charset="0"/>
                <a:cs typeface="Times New Roman" panose="02020603050405020304" pitchFamily="18" charset="0"/>
              </a:rPr>
              <a:t> </a:t>
            </a:r>
            <a:endParaRPr lang="fr-FR" sz="1000" dirty="0">
              <a:latin typeface="Times New Roman" panose="02020603050405020304" pitchFamily="18" charset="0"/>
              <a:cs typeface="Times New Roman" panose="02020603050405020304" pitchFamily="18" charset="0"/>
            </a:endParaRPr>
          </a:p>
          <a:p>
            <a:pPr defTabSz="852488">
              <a:tabLst>
                <a:tab pos="1346200" algn="l"/>
                <a:tab pos="3049588" algn="l"/>
              </a:tabLst>
            </a:pPr>
            <a:r>
              <a:rPr lang="fr-FR" sz="1000" dirty="0">
                <a:latin typeface="Times New Roman" panose="02020603050405020304" pitchFamily="18" charset="0"/>
                <a:cs typeface="Times New Roman" panose="02020603050405020304" pitchFamily="18" charset="0"/>
              </a:rPr>
              <a:t>Invitée	 </a:t>
            </a:r>
            <a:r>
              <a:rPr lang="fr-FR" sz="1000" cap="all" dirty="0">
                <a:latin typeface="Times New Roman" panose="02020603050405020304" pitchFamily="18" charset="0"/>
                <a:cs typeface="Times New Roman" panose="02020603050405020304" pitchFamily="18" charset="0"/>
              </a:rPr>
              <a:t>VERRIELE</a:t>
            </a:r>
            <a:r>
              <a:rPr lang="fr-FR" sz="1000" dirty="0">
                <a:latin typeface="Times New Roman" panose="02020603050405020304" pitchFamily="18" charset="0"/>
                <a:cs typeface="Times New Roman" panose="02020603050405020304" pitchFamily="18" charset="0"/>
              </a:rPr>
              <a:t>  Marie, 		Maître assistante,	 IMT Nord Europe </a:t>
            </a:r>
          </a:p>
          <a:p>
            <a:pPr>
              <a:tabLst>
                <a:tab pos="1346200" algn="l"/>
                <a:tab pos="3049588" algn="l"/>
              </a:tabLst>
            </a:pPr>
            <a:endParaRPr lang="fr-FR" sz="1000" dirty="0">
              <a:latin typeface="Times New Roman" panose="02020603050405020304" pitchFamily="18" charset="0"/>
              <a:cs typeface="Times New Roman" panose="02020603050405020304" pitchFamily="18" charset="0"/>
            </a:endParaRPr>
          </a:p>
          <a:p>
            <a:pPr>
              <a:tabLst>
                <a:tab pos="1346200" algn="l"/>
                <a:tab pos="3049588" algn="l"/>
              </a:tabLst>
            </a:pPr>
            <a:r>
              <a:rPr lang="en-US" sz="900" dirty="0">
                <a:latin typeface="Times New Roman" panose="02020603050405020304" pitchFamily="18" charset="0"/>
                <a:cs typeface="Times New Roman" panose="02020603050405020304" pitchFamily="18" charset="0"/>
              </a:rPr>
              <a:t> </a:t>
            </a:r>
            <a:r>
              <a:rPr lang="fr-FR" sz="1000" b="1" dirty="0">
                <a:solidFill>
                  <a:srgbClr val="FF0000"/>
                </a:solidFill>
                <a:latin typeface="Times New Roman" panose="02020603050405020304" pitchFamily="18" charset="0"/>
                <a:cs typeface="Times New Roman" panose="02020603050405020304" pitchFamily="18" charset="0"/>
              </a:rPr>
              <a:t>R</a:t>
            </a:r>
            <a:r>
              <a:rPr lang="fr-FR" altLang="zh-CN" sz="1000" b="1" dirty="0">
                <a:solidFill>
                  <a:srgbClr val="FF0000"/>
                </a:solidFill>
                <a:latin typeface="Times New Roman" panose="02020603050405020304" pitchFamily="18" charset="0"/>
                <a:ea typeface="Droid Sans Fallback"/>
                <a:cs typeface="Times New Roman" panose="02020603050405020304" pitchFamily="18" charset="0"/>
              </a:rPr>
              <a:t>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800" dirty="0">
                <a:latin typeface="Times New Roman" panose="02020603050405020304" pitchFamily="18" charset="0"/>
                <a:cs typeface="Times New Roman" panose="02020603050405020304" pitchFamily="18" charset="0"/>
              </a:rPr>
              <a:t>La présence des substances nocives de types gazeux ou particulaires dans l’air que nous respirons dégrade la qualité de celui-ci avec des atteintes sur la santé et l’environnement. Elles peuvent se manifester par des gênes respiratoires, des maladies telles que des cancers, l’asthme ou des maladies cardiorespiratoires. L’usage des systèmes capteurs pour la surveillance de ces polluants de l’air s’est démocratisé ces dernières années. Ils offrent plusieurs avantages en comparaison aux méthodes traditionnelles dont le coût, la finesse du maillage, le caractère mobile et une bonne résolution temporelle. Cependant, malgré la variété des polluants qu’ils peuvent analyser, ils ne sont pas spécifiques à un type de polluant et leurs mesures sont moins précises que celles fournies par les appareils de référence ou leurs équivalents. Pour ces raisons, cette thèse pose la question de la cohérence entre les performances des systèmes capteurs, l’identification des sources, l’analyse des comportements et l’évaluation de l’exposition individuelle à la pollution de l’air. Pour cela, les réponses des capteurs ont d’abord été évaluées dans une chambre expérimentale à taille réelle de 40m</a:t>
            </a:r>
            <a:r>
              <a:rPr lang="fr-FR" sz="800" baseline="30000" dirty="0">
                <a:latin typeface="Times New Roman" panose="02020603050405020304" pitchFamily="18" charset="0"/>
                <a:cs typeface="Times New Roman" panose="02020603050405020304" pitchFamily="18" charset="0"/>
              </a:rPr>
              <a:t>3</a:t>
            </a:r>
            <a:r>
              <a:rPr lang="fr-FR" sz="800" dirty="0">
                <a:latin typeface="Times New Roman" panose="02020603050405020304" pitchFamily="18" charset="0"/>
                <a:cs typeface="Times New Roman" panose="02020603050405020304" pitchFamily="18" charset="0"/>
              </a:rPr>
              <a:t> de volume pour 12.5 m² de surface dans des conditions ambiantes contrôlées et sur le terrain. Cette évaluation a notamment permis de les exposer à 6 composés organiques volatils (COV) représentatifs de ceux fréquemment rencontrés en air intérieur (formaldéhyde, acétaldéhyde, toluène, limonène, éthanol et acétone) et face à 2 scénarios de mise en suspension des particules (PM) dans l’air. La reproductibilité des capteurs en présence des polluants gazeux et particulaires nous permet de les déployer sur le terrain pour évaluer leur potentialité à renseigner sur l’exposition individuelle, l’identification des sources et analyser des changements éventuels de comportement en faveur d’une meilleure qualité de l’air. Le traitement des données issues des systèmes capteurs ne semble pas démontrer un changement de comportement clairement identifié pour une analyse par groupes d’individus mais montre toutefois de fortes variabilités au sein des groupes. Les évaluations individuelles quant à elles mettent en avant l’hétérogénéité d’exposition tant sur les niveaux de concentrations que sur la nature des polluants. Nous avons par ailleurs, comparé les conclusions des entretiens psychosociales de l’expérimentation sur le terrain avec les données capteurs pour mettre en lumière des biais éventuels entre la perception et les données objectivées. Enfin, avec une approche semi-quantitative combinant le budget temps-activité et les concentrations des polluants mesurées nous avons établi un indicateur qui renseigne mieux une exposition relative individuelle à la pollution de l’air que la simple connaissance de niveau de concentration. Ce qui a confirmé les hypothèses établies en amont. </a:t>
            </a:r>
          </a:p>
        </p:txBody>
      </p:sp>
      <p:sp>
        <p:nvSpPr>
          <p:cNvPr id="7" name="Titre 6"/>
          <p:cNvSpPr>
            <a:spLocks noGrp="1"/>
          </p:cNvSpPr>
          <p:nvPr>
            <p:ph type="title"/>
          </p:nvPr>
        </p:nvSpPr>
        <p:spPr bwMode="gray">
          <a:xfrm>
            <a:off x="3066929" y="25151"/>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10121" y="113956"/>
            <a:ext cx="1592987" cy="674458"/>
          </a:xfrm>
          <a:prstGeom prst="rect">
            <a:avLst/>
          </a:prstGeom>
          <a:solidFill>
            <a:schemeClr val="bg1"/>
          </a:solidFill>
        </p:spPr>
      </p:pic>
      <p:pic>
        <p:nvPicPr>
          <p:cNvPr id="8" name="Image 7">
            <a:extLst>
              <a:ext uri="{FF2B5EF4-FFF2-40B4-BE49-F238E27FC236}">
                <a16:creationId xmlns:a16="http://schemas.microsoft.com/office/drawing/2014/main" id="{A8E9E3B9-FDBD-48E6-A07B-D16C96E50072}"/>
              </a:ext>
            </a:extLst>
          </p:cNvPr>
          <p:cNvPicPr>
            <a:picLocks noChangeAspect="1"/>
          </p:cNvPicPr>
          <p:nvPr/>
        </p:nvPicPr>
        <p:blipFill>
          <a:blip r:embed="rId4"/>
          <a:stretch>
            <a:fillRect/>
          </a:stretch>
        </p:blipFill>
        <p:spPr>
          <a:xfrm>
            <a:off x="1259632" y="113956"/>
            <a:ext cx="1527830" cy="690938"/>
          </a:xfrm>
          <a:prstGeom prst="rect">
            <a:avLst/>
          </a:prstGeom>
        </p:spPr>
      </p:pic>
      <p:pic>
        <p:nvPicPr>
          <p:cNvPr id="9" name="Image 8">
            <a:extLst>
              <a:ext uri="{FF2B5EF4-FFF2-40B4-BE49-F238E27FC236}">
                <a16:creationId xmlns:a16="http://schemas.microsoft.com/office/drawing/2014/main" id="{D3E7C1DD-D745-4FBB-B4C0-D5C0DDFD28D1}"/>
              </a:ext>
            </a:extLst>
          </p:cNvPr>
          <p:cNvPicPr>
            <a:picLocks noChangeAspect="1"/>
          </p:cNvPicPr>
          <p:nvPr/>
        </p:nvPicPr>
        <p:blipFill>
          <a:blip r:embed="rId5"/>
          <a:stretch>
            <a:fillRect/>
          </a:stretch>
        </p:blipFill>
        <p:spPr>
          <a:xfrm>
            <a:off x="6545808" y="115375"/>
            <a:ext cx="697959" cy="689519"/>
          </a:xfrm>
          <a:prstGeom prst="rect">
            <a:avLst/>
          </a:prstGeom>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9089</TotalTime>
  <Words>753</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620</cp:revision>
  <cp:lastPrinted>2024-04-24T10:03:07Z</cp:lastPrinted>
  <dcterms:created xsi:type="dcterms:W3CDTF">2017-02-14T10:24:51Z</dcterms:created>
  <dcterms:modified xsi:type="dcterms:W3CDTF">2024-06-13T05:43:40Z</dcterms:modified>
</cp:coreProperties>
</file>