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88"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MT" id="{9DB0AD70-B6F0-456B-AF08-98BC9FBE27E9}">
          <p14:sldIdLst>
            <p14:sldId id="288"/>
          </p14:sldIdLst>
        </p14:section>
      </p14:sectionLst>
    </p:ext>
    <p:ext uri="{EFAFB233-063F-42B5-8137-9DF3F51BA10A}">
      <p15:sldGuideLst xmlns:p15="http://schemas.microsoft.com/office/powerpoint/2012/main">
        <p15:guide id="1" orient="horz" pos="2160">
          <p15:clr>
            <a:srgbClr val="A4A3A4"/>
          </p15:clr>
        </p15:guide>
        <p15:guide id="2" orient="horz" pos="935" userDrawn="1">
          <p15:clr>
            <a:srgbClr val="A4A3A4"/>
          </p15:clr>
        </p15:guide>
        <p15:guide id="4" orient="horz" pos="3818">
          <p15:clr>
            <a:srgbClr val="A4A3A4"/>
          </p15:clr>
        </p15:guide>
        <p15:guide id="5" orient="horz" pos="3657">
          <p15:clr>
            <a:srgbClr val="A4A3A4"/>
          </p15:clr>
        </p15:guide>
        <p15:guide id="6" orient="horz" pos="4148">
          <p15:clr>
            <a:srgbClr val="A4A3A4"/>
          </p15:clr>
        </p15:guide>
        <p15:guide id="7" pos="2880">
          <p15:clr>
            <a:srgbClr val="A4A3A4"/>
          </p15:clr>
        </p15:guide>
        <p15:guide id="8" pos="389">
          <p15:clr>
            <a:srgbClr val="A4A3A4"/>
          </p15:clr>
        </p15:guide>
        <p15:guide id="9" pos="5605">
          <p15:clr>
            <a:srgbClr val="A4A3A4"/>
          </p15:clr>
        </p15:guide>
        <p15:guide id="10" pos="5380">
          <p15:clr>
            <a:srgbClr val="A4A3A4"/>
          </p15:clr>
        </p15:guide>
        <p15:guide id="11" pos="3455">
          <p15:clr>
            <a:srgbClr val="A4A3A4"/>
          </p15:clr>
        </p15:guide>
        <p15:guide id="12" pos="3689">
          <p15:clr>
            <a:srgbClr val="A4A3A4"/>
          </p15:clr>
        </p15:guide>
        <p15:guide id="13" pos="20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2" autoAdjust="0"/>
    <p:restoredTop sz="93674" autoAdjust="0"/>
  </p:normalViewPr>
  <p:slideViewPr>
    <p:cSldViewPr showGuides="1">
      <p:cViewPr varScale="1">
        <p:scale>
          <a:sx n="94" d="100"/>
          <a:sy n="94" d="100"/>
        </p:scale>
        <p:origin x="1338" y="90"/>
      </p:cViewPr>
      <p:guideLst>
        <p:guide orient="horz" pos="2160"/>
        <p:guide orient="horz" pos="935"/>
        <p:guide orient="horz" pos="3818"/>
        <p:guide orient="horz" pos="3657"/>
        <p:guide orient="horz" pos="4148"/>
        <p:guide pos="2880"/>
        <p:guide pos="389"/>
        <p:guide pos="5605"/>
        <p:guide pos="5380"/>
        <p:guide pos="3455"/>
        <p:guide pos="3689"/>
        <p:guide pos="2018"/>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8056"/>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sz="quarter" idx="1"/>
          </p:nvPr>
        </p:nvSpPr>
        <p:spPr>
          <a:xfrm>
            <a:off x="3850448" y="0"/>
            <a:ext cx="2945659" cy="498056"/>
          </a:xfrm>
          <a:prstGeom prst="rect">
            <a:avLst/>
          </a:prstGeom>
        </p:spPr>
        <p:txBody>
          <a:bodyPr vert="horz" lIns="91405" tIns="45703" rIns="91405" bIns="45703" rtlCol="0"/>
          <a:lstStyle>
            <a:lvl1pPr algn="r">
              <a:defRPr sz="1200"/>
            </a:lvl1pPr>
          </a:lstStyle>
          <a:p>
            <a:fld id="{46D4E881-A390-4FAB-952A-C158D30795A2}" type="datetimeFigureOut">
              <a:rPr lang="fr-FR" smtClean="0"/>
              <a:pPr/>
              <a:t>09/09/2024</a:t>
            </a:fld>
            <a:endParaRPr lang="fr-FR"/>
          </a:p>
        </p:txBody>
      </p:sp>
      <p:sp>
        <p:nvSpPr>
          <p:cNvPr id="4" name="Espace réservé du pied de page 3"/>
          <p:cNvSpPr>
            <a:spLocks noGrp="1"/>
          </p:cNvSpPr>
          <p:nvPr>
            <p:ph type="ftr" sz="quarter" idx="2"/>
          </p:nvPr>
        </p:nvSpPr>
        <p:spPr>
          <a:xfrm>
            <a:off x="5" y="9428584"/>
            <a:ext cx="2945659" cy="498055"/>
          </a:xfrm>
          <a:prstGeom prst="rect">
            <a:avLst/>
          </a:prstGeom>
        </p:spPr>
        <p:txBody>
          <a:bodyPr vert="horz" lIns="91405" tIns="45703" rIns="91405" bIns="45703"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8" y="9428584"/>
            <a:ext cx="2945659" cy="498055"/>
          </a:xfrm>
          <a:prstGeom prst="rect">
            <a:avLst/>
          </a:prstGeom>
        </p:spPr>
        <p:txBody>
          <a:bodyPr vert="horz" lIns="91405" tIns="45703" rIns="91405" bIns="45703" rtlCol="0" anchor="b"/>
          <a:lstStyle>
            <a:lvl1pPr algn="r">
              <a:defRPr sz="1200"/>
            </a:lvl1pPr>
          </a:lstStyle>
          <a:p>
            <a:fld id="{121CB338-6CF4-4598-9A6D-AAC0FFD8651B}" type="slidenum">
              <a:rPr lang="fr-FR" smtClean="0"/>
              <a:pPr/>
              <a:t>‹N°›</a:t>
            </a:fld>
            <a:endParaRPr lang="fr-FR"/>
          </a:p>
        </p:txBody>
      </p:sp>
    </p:spTree>
    <p:extLst>
      <p:ext uri="{BB962C8B-B14F-4D97-AF65-F5344CB8AC3E}">
        <p14:creationId xmlns:p14="http://schemas.microsoft.com/office/powerpoint/2010/main" val="2901085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6332"/>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idx="1"/>
          </p:nvPr>
        </p:nvSpPr>
        <p:spPr>
          <a:xfrm>
            <a:off x="3850448" y="0"/>
            <a:ext cx="2945659" cy="496332"/>
          </a:xfrm>
          <a:prstGeom prst="rect">
            <a:avLst/>
          </a:prstGeom>
        </p:spPr>
        <p:txBody>
          <a:bodyPr vert="horz" lIns="91405" tIns="45703" rIns="91405" bIns="45703" rtlCol="0"/>
          <a:lstStyle>
            <a:lvl1pPr algn="r">
              <a:defRPr sz="1200"/>
            </a:lvl1pPr>
          </a:lstStyle>
          <a:p>
            <a:fld id="{11B50710-B8B7-4D8F-BDE7-5C763412CDFD}" type="datetimeFigureOut">
              <a:rPr lang="fr-FR" smtClean="0"/>
              <a:pPr/>
              <a:t>09/09/2024</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05" tIns="45703" rIns="91405" bIns="45703" rtlCol="0" anchor="ctr"/>
          <a:lstStyle/>
          <a:p>
            <a:endParaRPr lang="fr-FR"/>
          </a:p>
        </p:txBody>
      </p:sp>
      <p:sp>
        <p:nvSpPr>
          <p:cNvPr id="5" name="Espace réservé des commentaires 4"/>
          <p:cNvSpPr>
            <a:spLocks noGrp="1"/>
          </p:cNvSpPr>
          <p:nvPr>
            <p:ph type="body" sz="quarter" idx="3"/>
          </p:nvPr>
        </p:nvSpPr>
        <p:spPr>
          <a:xfrm>
            <a:off x="679768" y="4715158"/>
            <a:ext cx="5438140" cy="4466987"/>
          </a:xfrm>
          <a:prstGeom prst="rect">
            <a:avLst/>
          </a:prstGeom>
        </p:spPr>
        <p:txBody>
          <a:bodyPr vert="horz" lIns="91405" tIns="45703" rIns="91405" bIns="4570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9428583"/>
            <a:ext cx="2945659" cy="496332"/>
          </a:xfrm>
          <a:prstGeom prst="rect">
            <a:avLst/>
          </a:prstGeom>
        </p:spPr>
        <p:txBody>
          <a:bodyPr vert="horz" lIns="91405" tIns="45703" rIns="91405" bIns="45703"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8" y="9428583"/>
            <a:ext cx="2945659" cy="496332"/>
          </a:xfrm>
          <a:prstGeom prst="rect">
            <a:avLst/>
          </a:prstGeom>
        </p:spPr>
        <p:txBody>
          <a:bodyPr vert="horz" lIns="91405" tIns="45703" rIns="91405" bIns="45703" rtlCol="0" anchor="b"/>
          <a:lstStyle>
            <a:lvl1pPr algn="r">
              <a:defRPr sz="1200"/>
            </a:lvl1pPr>
          </a:lstStyle>
          <a:p>
            <a:fld id="{5A906ACB-0641-497D-A6F6-17171FCA9B16}" type="slidenum">
              <a:rPr lang="fr-FR" smtClean="0"/>
              <a:pPr/>
              <a:t>‹N°›</a:t>
            </a:fld>
            <a:endParaRPr lang="fr-FR"/>
          </a:p>
        </p:txBody>
      </p:sp>
    </p:spTree>
    <p:extLst>
      <p:ext uri="{BB962C8B-B14F-4D97-AF65-F5344CB8AC3E}">
        <p14:creationId xmlns:p14="http://schemas.microsoft.com/office/powerpoint/2010/main" val="1215976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5161DF1-DA3B-4BE7-996B-D3A5EFCFD604}" type="slidenum">
              <a:rPr lang="fr-FR" smtClean="0"/>
              <a:pPr/>
              <a:t>1</a:t>
            </a:fld>
            <a:endParaRPr lang="fr-FR"/>
          </a:p>
        </p:txBody>
      </p:sp>
    </p:spTree>
    <p:extLst>
      <p:ext uri="{BB962C8B-B14F-4D97-AF65-F5344CB8AC3E}">
        <p14:creationId xmlns:p14="http://schemas.microsoft.com/office/powerpoint/2010/main" val="221660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259632" y="188640"/>
            <a:ext cx="7014462" cy="439200"/>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617538" y="1512888"/>
            <a:ext cx="7899400" cy="3976687"/>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Espace réservé de la date 9"/>
          <p:cNvSpPr>
            <a:spLocks noGrp="1"/>
          </p:cNvSpPr>
          <p:nvPr>
            <p:ph type="dt" sz="half" idx="10"/>
          </p:nvPr>
        </p:nvSpPr>
        <p:spPr/>
        <p:txBody>
          <a:bodyPr/>
          <a:lstStyle/>
          <a:p>
            <a:fld id="{DB3AEE49-3FC5-4F88-AEB4-B5A4C2178FF9}" type="datetime1">
              <a:rPr lang="fr-FR" smtClean="0"/>
              <a:pPr/>
              <a:t>09/09/2024</a:t>
            </a:fld>
            <a:endParaRPr lang="fr-FR" dirty="0"/>
          </a:p>
        </p:txBody>
      </p:sp>
      <p:sp>
        <p:nvSpPr>
          <p:cNvPr id="11" name="Espace réservé du pied de page 10"/>
          <p:cNvSpPr>
            <a:spLocks noGrp="1"/>
          </p:cNvSpPr>
          <p:nvPr>
            <p:ph type="ftr" sz="quarter" idx="11"/>
          </p:nvPr>
        </p:nvSpPr>
        <p:spPr>
          <a:xfrm>
            <a:off x="1778000" y="6061075"/>
            <a:ext cx="5588000" cy="360000"/>
          </a:xfrm>
          <a:prstGeom prst="rect">
            <a:avLst/>
          </a:prstGeom>
        </p:spPr>
        <p:txBody>
          <a:bodyPr/>
          <a:lstStyle/>
          <a:p>
            <a:pPr algn="r"/>
            <a:r>
              <a:rPr lang="fr-FR"/>
              <a:t>PREV. FORMATION Ci²/FabLab</a:t>
            </a:r>
            <a:endParaRPr lang="fr-FR" dirty="0"/>
          </a:p>
        </p:txBody>
      </p:sp>
    </p:spTree>
    <p:extLst>
      <p:ext uri="{BB962C8B-B14F-4D97-AF65-F5344CB8AC3E}">
        <p14:creationId xmlns:p14="http://schemas.microsoft.com/office/powerpoint/2010/main" val="14298085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bwMode="gray">
          <a:xfrm>
            <a:off x="0" y="0"/>
            <a:ext cx="9144000" cy="9175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e la date 3"/>
          <p:cNvSpPr>
            <a:spLocks noGrp="1"/>
          </p:cNvSpPr>
          <p:nvPr>
            <p:ph type="dt" sz="half" idx="2"/>
          </p:nvPr>
        </p:nvSpPr>
        <p:spPr bwMode="gray">
          <a:xfrm>
            <a:off x="-1" y="6669360"/>
            <a:ext cx="265114" cy="180000"/>
          </a:xfrm>
          <a:prstGeom prst="rect">
            <a:avLst/>
          </a:prstGeom>
        </p:spPr>
        <p:txBody>
          <a:bodyPr vert="horz" lIns="0" tIns="0" rIns="0" bIns="0" rtlCol="0" anchor="ctr" anchorCtr="0">
            <a:noAutofit/>
          </a:bodyPr>
          <a:lstStyle>
            <a:lvl1pPr algn="ctr">
              <a:defRPr sz="100">
                <a:solidFill>
                  <a:schemeClr val="bg1">
                    <a:alpha val="0"/>
                  </a:schemeClr>
                </a:solidFill>
              </a:defRPr>
            </a:lvl1pPr>
          </a:lstStyle>
          <a:p>
            <a:fld id="{5CAEB4E5-C765-477B-B7A4-4C9D6B09141A}" type="datetime1">
              <a:rPr lang="fr-FR" smtClean="0"/>
              <a:pPr/>
              <a:t>09/09/2024</a:t>
            </a:fld>
            <a:endParaRPr lang="fr-FR" dirty="0"/>
          </a:p>
        </p:txBody>
      </p:sp>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841" y="114219"/>
            <a:ext cx="1014181" cy="689136"/>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Lst>
  <p:hf hdr="0"/>
  <p:txStyles>
    <p:titleStyle>
      <a:lvl1pPr algn="l" defTabSz="914400" rtl="0" eaLnBrk="1" latinLnBrk="0" hangingPunct="1">
        <a:lnSpc>
          <a:spcPct val="100000"/>
        </a:lnSpc>
        <a:spcBef>
          <a:spcPts val="0"/>
        </a:spcBef>
        <a:spcAft>
          <a:spcPts val="0"/>
        </a:spcAft>
        <a:buNone/>
        <a:defRPr sz="1200" b="1" kern="1200" cap="all"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0"/>
        </a:spcAft>
        <a:buSzPct val="25000"/>
        <a:buFontTx/>
        <a:buNone/>
        <a:defRPr sz="1500" b="0" kern="1200" cap="none" baseline="0">
          <a:solidFill>
            <a:schemeClr val="accent5"/>
          </a:solidFill>
          <a:latin typeface="+mn-lt"/>
          <a:ea typeface="+mn-ea"/>
          <a:cs typeface="+mn-cs"/>
        </a:defRPr>
      </a:lvl1pPr>
      <a:lvl2pPr marL="0" indent="0" algn="l" defTabSz="914400" rtl="0" eaLnBrk="1" latinLnBrk="0" hangingPunct="1">
        <a:lnSpc>
          <a:spcPct val="100000"/>
        </a:lnSpc>
        <a:spcBef>
          <a:spcPts val="0"/>
        </a:spcBef>
        <a:spcAft>
          <a:spcPts val="0"/>
        </a:spcAft>
        <a:buSzPct val="25000"/>
        <a:buFontTx/>
        <a:buNone/>
        <a:defRPr sz="1700" b="1" kern="1200" cap="none">
          <a:solidFill>
            <a:schemeClr val="bg2"/>
          </a:solidFill>
          <a:latin typeface="+mn-lt"/>
          <a:ea typeface="+mn-ea"/>
          <a:cs typeface="+mn-cs"/>
        </a:defRPr>
      </a:lvl2pPr>
      <a:lvl3pPr marL="0" indent="0" algn="l" defTabSz="914400" rtl="0" eaLnBrk="1" latinLnBrk="0" hangingPunct="1">
        <a:lnSpc>
          <a:spcPct val="100000"/>
        </a:lnSpc>
        <a:spcBef>
          <a:spcPts val="0"/>
        </a:spcBef>
        <a:spcAft>
          <a:spcPts val="0"/>
        </a:spcAft>
        <a:buSzPct val="25000"/>
        <a:buFontTx/>
        <a:buNone/>
        <a:defRPr sz="1000" kern="1200" cap="none">
          <a:solidFill>
            <a:schemeClr val="tx1"/>
          </a:solidFill>
          <a:latin typeface="+mn-lt"/>
          <a:ea typeface="+mn-ea"/>
          <a:cs typeface="+mn-cs"/>
        </a:defRPr>
      </a:lvl3pPr>
      <a:lvl4pPr marL="1714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4pPr>
      <a:lvl5pPr marL="3619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0">
              <a:schemeClr val="accent1">
                <a:lumMod val="45000"/>
                <a:lumOff val="55000"/>
              </a:schemeClr>
            </a:gs>
            <a:gs pos="0">
              <a:schemeClr val="accent1">
                <a:lumMod val="45000"/>
                <a:lumOff val="55000"/>
              </a:schemeClr>
            </a:gs>
            <a:gs pos="0">
              <a:schemeClr val="accent1">
                <a:lumMod val="0"/>
                <a:lumOff val="100000"/>
              </a:schemeClr>
            </a:gs>
          </a:gsLst>
          <a:lin ang="5400000" scaled="1"/>
          <a:tileRect/>
        </a:gradFill>
        <a:effectLst/>
      </p:bgPr>
    </p:bg>
    <p:spTree>
      <p:nvGrpSpPr>
        <p:cNvPr id="1" name=""/>
        <p:cNvGrpSpPr/>
        <p:nvPr/>
      </p:nvGrpSpPr>
      <p:grpSpPr>
        <a:xfrm>
          <a:off x="0" y="0"/>
          <a:ext cx="0" cy="0"/>
          <a:chOff x="0" y="0"/>
          <a:chExt cx="0" cy="0"/>
        </a:xfrm>
      </p:grpSpPr>
      <p:sp>
        <p:nvSpPr>
          <p:cNvPr id="12" name="Rectangle 5"/>
          <p:cNvSpPr>
            <a:spLocks noChangeArrowheads="1"/>
          </p:cNvSpPr>
          <p:nvPr/>
        </p:nvSpPr>
        <p:spPr bwMode="auto">
          <a:xfrm>
            <a:off x="0" y="0"/>
            <a:ext cx="9144000" cy="6694140"/>
          </a:xfrm>
          <a:prstGeom prst="rect">
            <a:avLst/>
          </a:prstGeom>
          <a:noFill/>
          <a:ln>
            <a:noFill/>
          </a:ln>
          <a:effectLst/>
        </p:spPr>
        <p:txBody>
          <a:bodyPr vert="horz" wrap="square" lIns="91440" tIns="45720" rIns="91440" bIns="45720" numCol="1" anchor="t" anchorCtr="0" compatLnSpc="1">
            <a:prstTxWarp prst="textNoShape">
              <a:avLst/>
            </a:prstTxWarp>
            <a:spAutoFit/>
          </a:bodyPr>
          <a:lstStyle/>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Laboratoires d’accueil : </a:t>
            </a:r>
            <a:r>
              <a:rPr lang="fr-FR" altLang="zh-CN" sz="1000" dirty="0">
                <a:latin typeface="Times New Roman" panose="02020603050405020304" pitchFamily="18" charset="0"/>
                <a:ea typeface="Droid Sans Fallback"/>
                <a:cs typeface="Times New Roman" panose="02020603050405020304" pitchFamily="18" charset="0"/>
              </a:rPr>
              <a:t>CERI SN, </a:t>
            </a:r>
            <a:r>
              <a:rPr lang="fr-FR" sz="1000" dirty="0">
                <a:latin typeface="Times New Roman" panose="02020603050405020304" pitchFamily="18" charset="0"/>
                <a:cs typeface="Times New Roman" panose="02020603050405020304" pitchFamily="18" charset="0"/>
              </a:rPr>
              <a:t>IMT Nord Europe et </a:t>
            </a:r>
            <a:r>
              <a:rPr lang="fr-FR" sz="1000" dirty="0" err="1">
                <a:latin typeface="Times New Roman" panose="02020603050405020304" pitchFamily="18" charset="0"/>
                <a:cs typeface="Times New Roman" panose="02020603050405020304" pitchFamily="18" charset="0"/>
              </a:rPr>
              <a:t>Imec</a:t>
            </a:r>
            <a:r>
              <a:rPr lang="fr-FR" sz="1000" dirty="0">
                <a:latin typeface="Times New Roman" panose="02020603050405020304" pitchFamily="18" charset="0"/>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Itec</a:t>
            </a:r>
            <a:r>
              <a:rPr lang="fr-FR" sz="1000" dirty="0">
                <a:latin typeface="Times New Roman" panose="02020603050405020304" pitchFamily="18" charset="0"/>
                <a:cs typeface="Times New Roman" panose="02020603050405020304" pitchFamily="18" charset="0"/>
              </a:rPr>
              <a:t>, KU Leuven</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MADIS  : </a:t>
            </a:r>
            <a:r>
              <a:rPr lang="fr-FR" sz="1000" i="1" dirty="0">
                <a:latin typeface="Times New Roman" panose="02020603050405020304" pitchFamily="18" charset="0"/>
                <a:cs typeface="Times New Roman" panose="02020603050405020304" pitchFamily="18" charset="0"/>
              </a:rPr>
              <a:t>Mathématiques, sciences du numérique et de leurs interactions (Univ. Lille, Centrale Lille Institut, IMT Nord Europe)</a:t>
            </a:r>
          </a:p>
          <a:p>
            <a:pPr lvl="0" eaLnBrk="0" fontAlgn="base" hangingPunct="0">
              <a:spcBef>
                <a:spcPct val="0"/>
              </a:spcBef>
              <a:spcAft>
                <a:spcPct val="0"/>
              </a:spcAft>
            </a:pPr>
            <a:endParaRPr lang="fr-FR" altLang="zh-CN" sz="1000" dirty="0">
              <a:latin typeface="Times New Roman" panose="02020603050405020304" pitchFamily="18" charset="0"/>
              <a:ea typeface="Droid Sans Fallback"/>
              <a:cs typeface="Times New Roman" panose="02020603050405020304" pitchFamily="18" charset="0"/>
            </a:endParaRPr>
          </a:p>
          <a:p>
            <a:pPr lvl="0" algn="ctr" eaLnBrk="0" fontAlgn="base" hangingPunct="0">
              <a:spcBef>
                <a:spcPct val="0"/>
              </a:spcBef>
              <a:spcAft>
                <a:spcPct val="0"/>
              </a:spcAft>
            </a:pPr>
            <a:r>
              <a:rPr lang="fr-FR" altLang="zh-CN" sz="1000" dirty="0">
                <a:latin typeface="Times New Roman" panose="02020603050405020304" pitchFamily="18" charset="0"/>
                <a:ea typeface="Droid Sans Fallback"/>
                <a:cs typeface="Times New Roman" panose="02020603050405020304" pitchFamily="18" charset="0"/>
              </a:rPr>
              <a:t>THÈSE présentée en vue d’obtenir le grade de DOCTEUR</a:t>
            </a:r>
            <a:r>
              <a:rPr lang="fr-FR" altLang="zh-CN" sz="1000" dirty="0">
                <a:solidFill>
                  <a:srgbClr val="FF0000"/>
                </a:solidFill>
                <a:latin typeface="Times New Roman" panose="02020603050405020304" pitchFamily="18" charset="0"/>
                <a:ea typeface="Droid Sans Fallback"/>
                <a:cs typeface="Times New Roman" panose="02020603050405020304" pitchFamily="18" charset="0"/>
              </a:rPr>
              <a:t> </a:t>
            </a:r>
            <a:r>
              <a:rPr lang="fr-FR" altLang="zh-CN" sz="1000" dirty="0">
                <a:latin typeface="Times New Roman" panose="02020603050405020304" pitchFamily="18" charset="0"/>
                <a:ea typeface="Droid Sans Fallback"/>
                <a:cs typeface="Times New Roman" panose="02020603050405020304" pitchFamily="18" charset="0"/>
              </a:rPr>
              <a:t>en </a:t>
            </a:r>
            <a:r>
              <a:rPr lang="fr-FR" sz="1000" dirty="0">
                <a:latin typeface="Times New Roman" panose="02020603050405020304" pitchFamily="18" charset="0"/>
                <a:cs typeface="Times New Roman" panose="02020603050405020304" pitchFamily="18" charset="0"/>
              </a:rPr>
              <a:t>Informatique, Automatique d’IMT Nord Europe et de </a:t>
            </a:r>
            <a:r>
              <a:rPr lang="fr-FR" sz="1000" dirty="0" err="1">
                <a:latin typeface="Times New Roman" panose="02020603050405020304" pitchFamily="18" charset="0"/>
                <a:cs typeface="Times New Roman" panose="02020603050405020304" pitchFamily="18" charset="0"/>
              </a:rPr>
              <a:t>Doctor</a:t>
            </a:r>
            <a:r>
              <a:rPr lang="fr-FR" sz="1000" dirty="0">
                <a:latin typeface="Times New Roman" panose="02020603050405020304" pitchFamily="18" charset="0"/>
                <a:cs typeface="Times New Roman" panose="02020603050405020304" pitchFamily="18" charset="0"/>
              </a:rPr>
              <a:t> of </a:t>
            </a:r>
            <a:r>
              <a:rPr lang="fr-FR" sz="1000" dirty="0" err="1">
                <a:latin typeface="Times New Roman" panose="02020603050405020304" pitchFamily="18" charset="0"/>
                <a:cs typeface="Times New Roman" panose="02020603050405020304" pitchFamily="18" charset="0"/>
              </a:rPr>
              <a:t>Educational</a:t>
            </a:r>
            <a:r>
              <a:rPr lang="fr-FR" sz="1000" dirty="0">
                <a:latin typeface="Times New Roman" panose="02020603050405020304" pitchFamily="18" charset="0"/>
                <a:cs typeface="Times New Roman" panose="02020603050405020304" pitchFamily="18" charset="0"/>
              </a:rPr>
              <a:t> Sciences of KU Leuven </a:t>
            </a:r>
          </a:p>
          <a:p>
            <a:pPr lvl="0" algn="ctr" eaLnBrk="0" fontAlgn="base" hangingPunct="0">
              <a:spcBef>
                <a:spcPct val="0"/>
              </a:spcBef>
              <a:spcAft>
                <a:spcPct val="0"/>
              </a:spcAft>
            </a:pPr>
            <a:r>
              <a:rPr lang="fr-FR" altLang="zh-CN" sz="600" dirty="0">
                <a:ea typeface="Droid Sans Fallback"/>
                <a:cs typeface="Arial" panose="020B0604020202020204" pitchFamily="34" charset="0"/>
              </a:rPr>
              <a:t>par</a:t>
            </a:r>
            <a:endParaRPr lang="fr-FR" sz="1200" dirty="0">
              <a:latin typeface="Times New Roman" panose="02020603050405020304" pitchFamily="18" charset="0"/>
              <a:cs typeface="Times New Roman" panose="02020603050405020304" pitchFamily="18" charset="0"/>
            </a:endParaRPr>
          </a:p>
          <a:p>
            <a:pPr algn="ctr"/>
            <a:r>
              <a:rPr lang="fr-FR" sz="1400" b="1" dirty="0">
                <a:latin typeface="Times New Roman" panose="02020603050405020304" pitchFamily="18" charset="0"/>
                <a:cs typeface="Times New Roman" panose="02020603050405020304" pitchFamily="18" charset="0"/>
              </a:rPr>
              <a:t>PINOS ULLAURI Luis Alberto</a:t>
            </a:r>
          </a:p>
          <a:p>
            <a:pPr lvl="0" algn="ctr" eaLnBrk="0" fontAlgn="base" hangingPunct="0">
              <a:spcBef>
                <a:spcPct val="0"/>
              </a:spcBef>
              <a:spcAft>
                <a:spcPct val="0"/>
              </a:spcAft>
            </a:pPr>
            <a:r>
              <a:rPr lang="fr-FR" altLang="zh-CN" sz="800" dirty="0">
                <a:latin typeface="Times New Roman" panose="02020603050405020304" pitchFamily="18" charset="0"/>
                <a:ea typeface="Droid Sans Fallback"/>
                <a:cs typeface="Times New Roman" panose="02020603050405020304" pitchFamily="18" charset="0"/>
              </a:rPr>
              <a:t>Titre de la thèse : </a:t>
            </a:r>
          </a:p>
          <a:p>
            <a:pPr algn="ctr"/>
            <a:r>
              <a:rPr lang="fr-FR" sz="1200" b="1" i="1" dirty="0">
                <a:latin typeface="Times New Roman" panose="02020603050405020304" pitchFamily="18" charset="0"/>
                <a:cs typeface="Times New Roman" panose="02020603050405020304" pitchFamily="18" charset="0"/>
              </a:rPr>
              <a:t>Exploiter les variables latentes pour soutenir l'apprentissage</a:t>
            </a:r>
            <a:r>
              <a:rPr lang="fr-FR" sz="1200" b="1" dirty="0">
                <a:latin typeface="Times New Roman" panose="02020603050405020304" pitchFamily="18" charset="0"/>
                <a:cs typeface="Times New Roman" panose="02020603050405020304" pitchFamily="18" charset="0"/>
              </a:rPr>
              <a:t> </a:t>
            </a:r>
          </a:p>
          <a:p>
            <a:pPr algn="ctr"/>
            <a:r>
              <a:rPr lang="fr-FR" sz="1200" b="1" i="1" dirty="0">
                <a:solidFill>
                  <a:srgbClr val="0070C0"/>
                </a:solidFill>
                <a:latin typeface="Times New Roman" panose="02020603050405020304" pitchFamily="18" charset="0"/>
                <a:cs typeface="Times New Roman" panose="02020603050405020304" pitchFamily="18" charset="0"/>
              </a:rPr>
              <a:t>Soutenance prévue le Vendredi 27 Septembre 2024 à 14h00</a:t>
            </a:r>
            <a:br>
              <a:rPr lang="fr-FR" sz="1200" b="1" i="1" dirty="0">
                <a:solidFill>
                  <a:srgbClr val="0070C0"/>
                </a:solidFill>
                <a:latin typeface="Times New Roman" panose="02020603050405020304" pitchFamily="18" charset="0"/>
                <a:cs typeface="Times New Roman" panose="02020603050405020304" pitchFamily="18" charset="0"/>
              </a:rPr>
            </a:br>
            <a:r>
              <a:rPr lang="fr-FR" sz="1200" b="1" i="1" dirty="0">
                <a:solidFill>
                  <a:srgbClr val="0070C0"/>
                </a:solidFill>
                <a:latin typeface="Times New Roman" panose="02020603050405020304" pitchFamily="18" charset="0"/>
                <a:cs typeface="Times New Roman" panose="02020603050405020304" pitchFamily="18" charset="0"/>
              </a:rPr>
              <a:t>Lieu :   IMT Nord Europe –  Salle Amphi Byron - Rue Guglielmo Marconi – 59650 Villeneuve d’Ascq </a:t>
            </a:r>
            <a:endParaRPr lang="fr-FR" altLang="zh-CN" sz="1000" b="1" dirty="0">
              <a:latin typeface="Times New Roman" panose="02020603050405020304" pitchFamily="18" charset="0"/>
              <a:cs typeface="Times New Roman" panose="02020603050405020304" pitchFamily="18" charset="0"/>
            </a:endParaRPr>
          </a:p>
          <a:p>
            <a:pPr algn="ctr"/>
            <a:r>
              <a:rPr lang="fr-FR" altLang="zh-CN" sz="1000" b="1" dirty="0">
                <a:latin typeface="Times New Roman" panose="02020603050405020304" pitchFamily="18" charset="0"/>
                <a:cs typeface="Times New Roman" panose="02020603050405020304" pitchFamily="18" charset="0"/>
              </a:rPr>
              <a:t>Devant le jury d’examen :</a:t>
            </a:r>
          </a:p>
          <a:p>
            <a:pPr defTabSz="1008063">
              <a:tabLst>
                <a:tab pos="1616075" algn="l"/>
                <a:tab pos="3048000" algn="l"/>
              </a:tabLst>
            </a:pPr>
            <a:r>
              <a:rPr lang="fr-FR" sz="1000" dirty="0">
                <a:latin typeface="Times New Roman" panose="02020603050405020304" pitchFamily="18" charset="0"/>
                <a:cs typeface="Times New Roman" panose="02020603050405020304" pitchFamily="18" charset="0"/>
              </a:rPr>
              <a:t>Président	 (désigné lors de la soutenance)</a:t>
            </a:r>
          </a:p>
          <a:p>
            <a:pPr defTabSz="1008063">
              <a:tabLst>
                <a:tab pos="1616075" algn="l"/>
                <a:tab pos="3048000" algn="l"/>
              </a:tabLst>
            </a:pPr>
            <a:r>
              <a:rPr lang="fr-FR" sz="1000" dirty="0">
                <a:latin typeface="Times New Roman" panose="02020603050405020304" pitchFamily="18" charset="0"/>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BRINKHUIS </a:t>
            </a:r>
            <a:r>
              <a:rPr lang="fr-FR" sz="1000" dirty="0">
                <a:latin typeface="Times New Roman" panose="02020603050405020304" pitchFamily="18" charset="0"/>
                <a:cs typeface="Times New Roman" panose="02020603050405020304" pitchFamily="18" charset="0"/>
              </a:rPr>
              <a:t>Matthieu, 		Associate Professor,	</a:t>
            </a:r>
            <a:r>
              <a:rPr lang="en-US" sz="1000"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Utrecht </a:t>
            </a:r>
            <a:r>
              <a:rPr lang="fr-FR" sz="1000" dirty="0" err="1">
                <a:latin typeface="Times New Roman" panose="02020603050405020304" pitchFamily="18" charset="0"/>
                <a:cs typeface="Times New Roman" panose="02020603050405020304" pitchFamily="18" charset="0"/>
              </a:rPr>
              <a:t>University</a:t>
            </a:r>
            <a:r>
              <a:rPr lang="fr-FR" sz="1000" dirty="0">
                <a:latin typeface="Times New Roman" panose="02020603050405020304" pitchFamily="18" charset="0"/>
                <a:cs typeface="Times New Roman" panose="02020603050405020304" pitchFamily="18" charset="0"/>
              </a:rPr>
              <a:t> </a:t>
            </a:r>
          </a:p>
          <a:p>
            <a:pPr defTabSz="1008063">
              <a:tabLst>
                <a:tab pos="1616075" algn="l"/>
                <a:tab pos="3048000" algn="l"/>
              </a:tabLst>
            </a:pPr>
            <a:r>
              <a:rPr lang="fr-FR" sz="1000" dirty="0">
                <a:latin typeface="Times New Roman" panose="02020603050405020304" pitchFamily="18" charset="0"/>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CUKUROVA </a:t>
            </a:r>
            <a:r>
              <a:rPr lang="fr-FR" sz="1000" dirty="0" err="1">
                <a:latin typeface="Times New Roman" panose="02020603050405020304" pitchFamily="18" charset="0"/>
                <a:cs typeface="Times New Roman" panose="02020603050405020304" pitchFamily="18" charset="0"/>
              </a:rPr>
              <a:t>Mutlu</a:t>
            </a:r>
            <a:r>
              <a:rPr lang="fr-FR" sz="1000" dirty="0">
                <a:latin typeface="Times New Roman" panose="02020603050405020304" pitchFamily="18" charset="0"/>
                <a:cs typeface="Times New Roman" panose="02020603050405020304" pitchFamily="18" charset="0"/>
              </a:rPr>
              <a:t>,		Professeur des Universités,	 </a:t>
            </a:r>
            <a:r>
              <a:rPr lang="fr-FR" sz="1000" dirty="0" err="1">
                <a:latin typeface="Times New Roman" panose="02020603050405020304" pitchFamily="18" charset="0"/>
                <a:cs typeface="Times New Roman" panose="02020603050405020304" pitchFamily="18" charset="0"/>
              </a:rPr>
              <a:t>University</a:t>
            </a:r>
            <a:r>
              <a:rPr lang="fr-FR" sz="1000" dirty="0">
                <a:latin typeface="Times New Roman" panose="02020603050405020304" pitchFamily="18" charset="0"/>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College</a:t>
            </a:r>
            <a:r>
              <a:rPr lang="fr-FR" sz="1000" dirty="0">
                <a:latin typeface="Times New Roman" panose="02020603050405020304" pitchFamily="18" charset="0"/>
                <a:cs typeface="Times New Roman" panose="02020603050405020304" pitchFamily="18" charset="0"/>
              </a:rPr>
              <a:t> London  </a:t>
            </a:r>
          </a:p>
          <a:p>
            <a:pPr defTabSz="1008063">
              <a:tabLst>
                <a:tab pos="1616075" algn="l"/>
                <a:tab pos="3048000" algn="l"/>
              </a:tabLst>
            </a:pPr>
            <a:r>
              <a:rPr lang="fr-FR" sz="1000" dirty="0">
                <a:latin typeface="Times New Roman" panose="02020603050405020304" pitchFamily="18" charset="0"/>
                <a:cs typeface="Times New Roman" panose="02020603050405020304" pitchFamily="18" charset="0"/>
              </a:rPr>
              <a:t>Examinatrice 	  </a:t>
            </a:r>
            <a:r>
              <a:rPr lang="fr-FR" sz="1000" cap="all" dirty="0">
                <a:latin typeface="Times New Roman" panose="02020603050405020304" pitchFamily="18" charset="0"/>
                <a:cs typeface="Times New Roman" panose="02020603050405020304" pitchFamily="18" charset="0"/>
              </a:rPr>
              <a:t>JANSSEN </a:t>
            </a:r>
            <a:r>
              <a:rPr lang="fr-FR" sz="1000" dirty="0" err="1">
                <a:latin typeface="Times New Roman" panose="02020603050405020304" pitchFamily="18" charset="0"/>
                <a:cs typeface="Times New Roman" panose="02020603050405020304" pitchFamily="18" charset="0"/>
              </a:rPr>
              <a:t>Rianne</a:t>
            </a:r>
            <a:r>
              <a:rPr lang="fr-FR" sz="1000" dirty="0">
                <a:latin typeface="Times New Roman" panose="02020603050405020304" pitchFamily="18" charset="0"/>
                <a:cs typeface="Times New Roman" panose="02020603050405020304" pitchFamily="18" charset="0"/>
              </a:rPr>
              <a:t>,		Full Professor,		 KU Leuven     </a:t>
            </a:r>
          </a:p>
          <a:p>
            <a:pPr defTabSz="1008063">
              <a:tabLst>
                <a:tab pos="1616075" algn="l"/>
                <a:tab pos="3048000" algn="l"/>
              </a:tabLst>
            </a:pPr>
            <a:r>
              <a:rPr lang="fr-FR" sz="1000" dirty="0">
                <a:latin typeface="Times New Roman" panose="02020603050405020304" pitchFamily="18" charset="0"/>
                <a:cs typeface="Times New Roman" panose="02020603050405020304" pitchFamily="18" charset="0"/>
              </a:rPr>
              <a:t>Examinatrice	  </a:t>
            </a:r>
            <a:r>
              <a:rPr lang="fr-FR" sz="1000" cap="all" dirty="0">
                <a:latin typeface="Times New Roman" panose="02020603050405020304" pitchFamily="18" charset="0"/>
                <a:cs typeface="Times New Roman" panose="02020603050405020304" pitchFamily="18" charset="0"/>
              </a:rPr>
              <a:t>PÉREZ-SANAGUSTÍN </a:t>
            </a:r>
            <a:r>
              <a:rPr lang="fr-FR" sz="1000" dirty="0">
                <a:latin typeface="Times New Roman" panose="02020603050405020304" pitchFamily="18" charset="0"/>
                <a:cs typeface="Times New Roman" panose="02020603050405020304" pitchFamily="18" charset="0"/>
              </a:rPr>
              <a:t>Mar, 	Maîtresse de conférences,	 Université Paul Sabatier Toulouse III     </a:t>
            </a:r>
          </a:p>
          <a:p>
            <a:pPr defTabSz="1008063">
              <a:tabLst>
                <a:tab pos="1616075" algn="l"/>
                <a:tab pos="3048000" algn="l"/>
              </a:tabLst>
            </a:pPr>
            <a:r>
              <a:rPr lang="fr-FR" sz="1000" dirty="0">
                <a:latin typeface="Times New Roman" panose="02020603050405020304" pitchFamily="18" charset="0"/>
                <a:cs typeface="Times New Roman" panose="02020603050405020304" pitchFamily="18" charset="0"/>
              </a:rPr>
              <a:t>Co-Directeur de thèse 	  </a:t>
            </a:r>
            <a:r>
              <a:rPr lang="fr-FR" sz="1000" cap="all" dirty="0">
                <a:latin typeface="Times New Roman" panose="02020603050405020304" pitchFamily="18" charset="0"/>
                <a:cs typeface="Times New Roman" panose="02020603050405020304" pitchFamily="18" charset="0"/>
              </a:rPr>
              <a:t>VAN DEN NOORTGATE </a:t>
            </a:r>
            <a:r>
              <a:rPr lang="fr-FR" sz="1000" dirty="0">
                <a:latin typeface="Times New Roman" panose="02020603050405020304" pitchFamily="18" charset="0"/>
                <a:cs typeface="Times New Roman" panose="02020603050405020304" pitchFamily="18" charset="0"/>
              </a:rPr>
              <a:t>Wim,	Full Professor,		 KU Leuven    </a:t>
            </a:r>
          </a:p>
          <a:p>
            <a:pPr defTabSz="1008063">
              <a:tabLst>
                <a:tab pos="1616075" algn="l"/>
                <a:tab pos="3048000" algn="l"/>
              </a:tabLst>
            </a:pPr>
            <a:r>
              <a:rPr lang="fr-FR" sz="1000" dirty="0">
                <a:latin typeface="Times New Roman" panose="02020603050405020304" pitchFamily="18" charset="0"/>
                <a:cs typeface="Times New Roman" panose="02020603050405020304" pitchFamily="18" charset="0"/>
              </a:rPr>
              <a:t>Directeur de thèse	  </a:t>
            </a:r>
            <a:r>
              <a:rPr lang="fr-FR" sz="1000" cap="all" dirty="0">
                <a:latin typeface="Times New Roman" panose="02020603050405020304" pitchFamily="18" charset="0"/>
                <a:cs typeface="Times New Roman" panose="02020603050405020304" pitchFamily="18" charset="0"/>
              </a:rPr>
              <a:t>FLEURY </a:t>
            </a:r>
            <a:r>
              <a:rPr lang="fr-FR" sz="1000" dirty="0">
                <a:latin typeface="Times New Roman" panose="02020603050405020304" pitchFamily="18" charset="0"/>
                <a:cs typeface="Times New Roman" panose="02020603050405020304" pitchFamily="18" charset="0"/>
              </a:rPr>
              <a:t>Anthony,		Professeur des Universités,	 IMT Nord Europe</a:t>
            </a:r>
          </a:p>
          <a:p>
            <a:pPr defTabSz="1008063">
              <a:tabLst>
                <a:tab pos="1616075" algn="l"/>
                <a:tab pos="3048000" algn="l"/>
              </a:tabLst>
            </a:pPr>
            <a:r>
              <a:rPr lang="fr-FR" sz="1000" dirty="0">
                <a:latin typeface="Times New Roman" panose="02020603050405020304" pitchFamily="18" charset="0"/>
                <a:cs typeface="Times New Roman" panose="02020603050405020304" pitchFamily="18" charset="0"/>
              </a:rPr>
              <a:t>Invité	  </a:t>
            </a:r>
            <a:r>
              <a:rPr lang="fr-FR" sz="1000" cap="all" dirty="0">
                <a:latin typeface="Times New Roman" panose="02020603050405020304" pitchFamily="18" charset="0"/>
                <a:cs typeface="Times New Roman" panose="02020603050405020304" pitchFamily="18" charset="0"/>
              </a:rPr>
              <a:t>LEBIS </a:t>
            </a:r>
            <a:r>
              <a:rPr lang="fr-FR" sz="1000" dirty="0">
                <a:latin typeface="Times New Roman" panose="02020603050405020304" pitchFamily="18" charset="0"/>
                <a:cs typeface="Times New Roman" panose="02020603050405020304" pitchFamily="18" charset="0"/>
              </a:rPr>
              <a:t>Alexis,		Maître de conférences,	 IMT Nord Europe </a:t>
            </a:r>
          </a:p>
          <a:p>
            <a:pPr defTabSz="1008063">
              <a:tabLst>
                <a:tab pos="1616075" algn="l"/>
                <a:tab pos="3048000" algn="l"/>
              </a:tabLst>
            </a:pPr>
            <a:r>
              <a:rPr lang="fr-FR" sz="1000" dirty="0">
                <a:latin typeface="Times New Roman" panose="02020603050405020304" pitchFamily="18" charset="0"/>
                <a:cs typeface="Times New Roman" panose="02020603050405020304" pitchFamily="18" charset="0"/>
              </a:rPr>
              <a:t>Invité	  VERMEULEN Mathieu,		Maître de conférences,	 IMT Nord Europe</a:t>
            </a:r>
          </a:p>
          <a:p>
            <a:pPr defTabSz="1008063">
              <a:tabLst>
                <a:tab pos="1616075" algn="l"/>
                <a:tab pos="3048000" algn="l"/>
              </a:tabLst>
            </a:pPr>
            <a:r>
              <a:rPr lang="fr-FR" sz="1000" dirty="0">
                <a:latin typeface="Times New Roman" panose="02020603050405020304" pitchFamily="18" charset="0"/>
                <a:cs typeface="Times New Roman" panose="02020603050405020304" pitchFamily="18" charset="0"/>
              </a:rPr>
              <a:t>Invité	  KARAMI-LOZENGUEZ, </a:t>
            </a:r>
            <a:r>
              <a:rPr lang="fr-FR" sz="1000" dirty="0" err="1">
                <a:latin typeface="Times New Roman" panose="02020603050405020304" pitchFamily="18" charset="0"/>
                <a:cs typeface="Times New Roman" panose="02020603050405020304" pitchFamily="18" charset="0"/>
              </a:rPr>
              <a:t>Abir</a:t>
            </a:r>
            <a:r>
              <a:rPr lang="fr-FR" sz="1000" dirty="0">
                <a:latin typeface="Times New Roman" panose="02020603050405020304" pitchFamily="18" charset="0"/>
                <a:cs typeface="Times New Roman" panose="02020603050405020304" pitchFamily="18" charset="0"/>
              </a:rPr>
              <a:t>-Béatrice	Maîtresse de conférences,	 Institut Catholique de Lille</a:t>
            </a:r>
          </a:p>
          <a:p>
            <a:pPr>
              <a:tabLst>
                <a:tab pos="1346200" algn="l"/>
                <a:tab pos="3049588" algn="l"/>
              </a:tabLst>
            </a:pPr>
            <a:endParaRPr lang="fr-FR" sz="1000" b="1" dirty="0">
              <a:solidFill>
                <a:srgbClr val="FF0000"/>
              </a:solidFill>
              <a:latin typeface="Times New Roman" panose="02020603050405020304" pitchFamily="18" charset="0"/>
              <a:cs typeface="Times New Roman" panose="02020603050405020304" pitchFamily="18" charset="0"/>
            </a:endParaRPr>
          </a:p>
          <a:p>
            <a:pPr>
              <a:tabLst>
                <a:tab pos="1346200" algn="l"/>
                <a:tab pos="3049588" algn="l"/>
              </a:tabLst>
            </a:pPr>
            <a:r>
              <a:rPr lang="fr-FR" sz="1000" b="1" dirty="0">
                <a:solidFill>
                  <a:srgbClr val="00B0F0"/>
                </a:solidFill>
                <a:latin typeface="Times New Roman" panose="02020603050405020304" pitchFamily="18" charset="0"/>
                <a:cs typeface="Times New Roman" panose="02020603050405020304" pitchFamily="18" charset="0"/>
              </a:rPr>
              <a:t>Résumé</a:t>
            </a:r>
            <a:endParaRPr lang="fr-FR" altLang="zh-CN" sz="800" b="1" dirty="0">
              <a:solidFill>
                <a:srgbClr val="00B0F0"/>
              </a:solidFill>
              <a:latin typeface="Times New Roman" panose="02020603050405020304" pitchFamily="18" charset="0"/>
              <a:ea typeface="Droid Sans Fallback"/>
              <a:cs typeface="Times New Roman" panose="02020603050405020304" pitchFamily="18" charset="0"/>
            </a:endParaRPr>
          </a:p>
          <a:p>
            <a:pPr algn="just"/>
            <a:r>
              <a:rPr lang="fr-FR" sz="900" dirty="0">
                <a:latin typeface="Times New Roman" panose="02020603050405020304" pitchFamily="18" charset="0"/>
                <a:cs typeface="Times New Roman" panose="02020603050405020304" pitchFamily="18" charset="0"/>
              </a:rPr>
              <a:t>Cette thèse s'appuie sur les variables latentes pour expliquer, comprendre et optimiser l'apprentissage. Les variables latentes sont des variables qui ne peuvent pas être mesurées directement, mais qui sont approximées par des modèles qui expliquent les résultats observables. La modélisation psychométrique des variables latentes permet d'analyser le processus d'apprentissage et ses facteurs sous-jacents. Les techniques de l'Intelligence Artificielle les plus courantes donnent la priorité à la prédiction, négligeant généralement l'</a:t>
            </a:r>
            <a:r>
              <a:rPr lang="fr-FR" sz="900" dirty="0" err="1">
                <a:latin typeface="Times New Roman" panose="02020603050405020304" pitchFamily="18" charset="0"/>
                <a:cs typeface="Times New Roman" panose="02020603050405020304" pitchFamily="18" charset="0"/>
              </a:rPr>
              <a:t>interpretabilité</a:t>
            </a:r>
            <a:r>
              <a:rPr lang="fr-FR" sz="900" dirty="0">
                <a:latin typeface="Times New Roman" panose="02020603050405020304" pitchFamily="18" charset="0"/>
                <a:cs typeface="Times New Roman" panose="02020603050405020304" pitchFamily="18" charset="0"/>
              </a:rPr>
              <a:t> du processus d'apprentissage. Cette thèse vise à explorer les deux aspects afin de proposer de nouvelles combinaisons dans quatre chapitres qui décrivent et expliquent différents contextes d'apprentissage. Le chapitre 2 est centrée sur le support pédagogique, qui est l'une des variables latentes étudiées. Ce chapitre explore la manière dont le support pédagogique peut influer sur la difficulté ou le temps nécessaire à la réalisation des items dans un environnement d'apprentissage. Le premier chapitre explore la modélisation de l'effet du support pédagogique sur le temps de réponse. Plusieurs modèles sont proposés et comparés à leurs facteurs de Bayes. Ce chapitre permet non seulement d'expliquer comment le support affecte le temps de réponse, mais aussi d'explorer des fondations de l'adaptabilité, de sorte que les environnements d'apprentissage pourraient automatiquement modifier le support en fonction des caractéristiques de l'apprenant. Les chapitres 3, 4 et 5 sont axées sur le développement des soft </a:t>
            </a:r>
            <a:r>
              <a:rPr lang="fr-FR" sz="900" dirty="0" err="1">
                <a:latin typeface="Times New Roman" panose="02020603050405020304" pitchFamily="18" charset="0"/>
                <a:cs typeface="Times New Roman" panose="02020603050405020304" pitchFamily="18" charset="0"/>
              </a:rPr>
              <a:t>skills</a:t>
            </a:r>
            <a:r>
              <a:rPr lang="fr-FR" sz="900" dirty="0">
                <a:latin typeface="Times New Roman" panose="02020603050405020304" pitchFamily="18" charset="0"/>
                <a:cs typeface="Times New Roman" panose="02020603050405020304" pitchFamily="18" charset="0"/>
              </a:rPr>
              <a:t>. Les soft </a:t>
            </a:r>
            <a:r>
              <a:rPr lang="fr-FR" sz="900" dirty="0" err="1">
                <a:latin typeface="Times New Roman" panose="02020603050405020304" pitchFamily="18" charset="0"/>
                <a:cs typeface="Times New Roman" panose="02020603050405020304" pitchFamily="18" charset="0"/>
              </a:rPr>
              <a:t>skills</a:t>
            </a:r>
            <a:r>
              <a:rPr lang="fr-FR" sz="900" dirty="0">
                <a:latin typeface="Times New Roman" panose="02020603050405020304" pitchFamily="18" charset="0"/>
                <a:cs typeface="Times New Roman" panose="02020603050405020304" pitchFamily="18" charset="0"/>
              </a:rPr>
              <a:t> sont des compétences non techniques, personnelles et sociales telles que la gestion du stress ou le leadership. Ces chapitres expliquent la maîtrise des soft </a:t>
            </a:r>
            <a:r>
              <a:rPr lang="fr-FR" sz="900" dirty="0" err="1">
                <a:latin typeface="Times New Roman" panose="02020603050405020304" pitchFamily="18" charset="0"/>
                <a:cs typeface="Times New Roman" panose="02020603050405020304" pitchFamily="18" charset="0"/>
              </a:rPr>
              <a:t>skills</a:t>
            </a:r>
            <a:r>
              <a:rPr lang="fr-FR" sz="900" dirty="0">
                <a:latin typeface="Times New Roman" panose="02020603050405020304" pitchFamily="18" charset="0"/>
                <a:cs typeface="Times New Roman" panose="02020603050405020304" pitchFamily="18" charset="0"/>
              </a:rPr>
              <a:t> des étudiants de troisième cycle en fonction de l'historique des cours suivis par les étudiants et leurs caractéristiques. Plus </a:t>
            </a:r>
            <a:r>
              <a:rPr lang="fr-FR" sz="900" dirty="0" err="1">
                <a:latin typeface="Times New Roman" panose="02020603050405020304" pitchFamily="18" charset="0"/>
                <a:cs typeface="Times New Roman" panose="02020603050405020304" pitchFamily="18" charset="0"/>
              </a:rPr>
              <a:t>specifiquement</a:t>
            </a:r>
            <a:r>
              <a:rPr lang="fr-FR" sz="900" dirty="0">
                <a:latin typeface="Times New Roman" panose="02020603050405020304" pitchFamily="18" charset="0"/>
                <a:cs typeface="Times New Roman" panose="02020603050405020304" pitchFamily="18" charset="0"/>
              </a:rPr>
              <a:t>, nous sommes </a:t>
            </a:r>
            <a:r>
              <a:rPr lang="fr-FR" sz="900" dirty="0" err="1">
                <a:latin typeface="Times New Roman" panose="02020603050405020304" pitchFamily="18" charset="0"/>
                <a:cs typeface="Times New Roman" panose="02020603050405020304" pitchFamily="18" charset="0"/>
              </a:rPr>
              <a:t>interessés</a:t>
            </a:r>
            <a:r>
              <a:rPr lang="fr-FR" sz="900" dirty="0">
                <a:latin typeface="Times New Roman" panose="02020603050405020304" pitchFamily="18" charset="0"/>
                <a:cs typeface="Times New Roman" panose="02020603050405020304" pitchFamily="18" charset="0"/>
              </a:rPr>
              <a:t> aux cours qu'ils ont suivis et à la manière dont les étudiants se distinguent les uns des autres. Les modèles proposés estiment l'effet du fait d'avoir suivi un cours sur les soft </a:t>
            </a:r>
            <a:r>
              <a:rPr lang="fr-FR" sz="900" dirty="0" err="1">
                <a:latin typeface="Times New Roman" panose="02020603050405020304" pitchFamily="18" charset="0"/>
                <a:cs typeface="Times New Roman" panose="02020603050405020304" pitchFamily="18" charset="0"/>
              </a:rPr>
              <a:t>skills</a:t>
            </a:r>
            <a:r>
              <a:rPr lang="fr-FR" sz="900" dirty="0">
                <a:latin typeface="Times New Roman" panose="02020603050405020304" pitchFamily="18" charset="0"/>
                <a:cs typeface="Times New Roman" panose="02020603050405020304" pitchFamily="18" charset="0"/>
              </a:rPr>
              <a:t> des étudiants. Sur cette base, nous pouvons décrire le cours qui incite le plus les étudiants à développer une meilleure maîtrise des soft </a:t>
            </a:r>
            <a:r>
              <a:rPr lang="fr-FR" sz="900" dirty="0" err="1">
                <a:latin typeface="Times New Roman" panose="02020603050405020304" pitchFamily="18" charset="0"/>
                <a:cs typeface="Times New Roman" panose="02020603050405020304" pitchFamily="18" charset="0"/>
              </a:rPr>
              <a:t>skills</a:t>
            </a:r>
            <a:r>
              <a:rPr lang="fr-FR" sz="900" dirty="0">
                <a:latin typeface="Times New Roman" panose="02020603050405020304" pitchFamily="18" charset="0"/>
                <a:cs typeface="Times New Roman" panose="02020603050405020304" pitchFamily="18" charset="0"/>
              </a:rPr>
              <a:t>. Enfin, cette thèse propose des moyens innovants de combiner la modélisation latente psychométrique avec des techniques de l'Intelligence Artificielle. Ces propositions maintiennent l'interprétabilité, ce qui est essentiel pour l'amélioration continue des facteurs d'apprentissage impliqués dans le processus. Elles visent, entre autres, à résoudre des problèmes auxquels il serait difficile de faire face avec l'une ou l'autre technique. Par exemple, dans le quatrième chapitre, les algorithmes génétiques sont combinés avec un modèle psychométrique afin de proposer des recommandations de cours aux étudiants en fonction de leurs soft </a:t>
            </a:r>
            <a:r>
              <a:rPr lang="fr-FR" sz="900" dirty="0" err="1">
                <a:latin typeface="Times New Roman" panose="02020603050405020304" pitchFamily="18" charset="0"/>
                <a:cs typeface="Times New Roman" panose="02020603050405020304" pitchFamily="18" charset="0"/>
              </a:rPr>
              <a:t>skills</a:t>
            </a:r>
            <a:r>
              <a:rPr lang="fr-FR" sz="900" dirty="0">
                <a:latin typeface="Times New Roman" panose="02020603050405020304" pitchFamily="18" charset="0"/>
                <a:cs typeface="Times New Roman" panose="02020603050405020304" pitchFamily="18" charset="0"/>
              </a:rPr>
              <a:t>.</a:t>
            </a:r>
            <a:endParaRPr lang="fr-FR" altLang="zh-CN" sz="900" b="1" dirty="0">
              <a:solidFill>
                <a:srgbClr val="FF0000"/>
              </a:solidFill>
              <a:latin typeface="Times New Roman" panose="02020603050405020304" pitchFamily="18" charset="0"/>
              <a:cs typeface="Times New Roman" panose="02020603050405020304" pitchFamily="18" charset="0"/>
            </a:endParaRPr>
          </a:p>
        </p:txBody>
      </p:sp>
      <p:sp>
        <p:nvSpPr>
          <p:cNvPr id="7" name="Titre 6"/>
          <p:cNvSpPr>
            <a:spLocks noGrp="1"/>
          </p:cNvSpPr>
          <p:nvPr>
            <p:ph type="title"/>
          </p:nvPr>
        </p:nvSpPr>
        <p:spPr bwMode="gray">
          <a:xfrm>
            <a:off x="2555776" y="0"/>
            <a:ext cx="3528218" cy="908720"/>
          </a:xfrm>
        </p:spPr>
        <p:txBody>
          <a:bodyPr anchor="ctr"/>
          <a:lstStyle/>
          <a:p>
            <a:pPr algn="ctr">
              <a:defRPr/>
            </a:pPr>
            <a:r>
              <a:rPr lang="fr-FR" sz="2000" dirty="0"/>
              <a:t>AVIS de </a:t>
            </a:r>
            <a:br>
              <a:rPr lang="fr-FR" sz="2000" dirty="0"/>
            </a:br>
            <a:r>
              <a:rPr lang="fr-FR" sz="2000" dirty="0"/>
              <a:t>Soutenance de thèse</a:t>
            </a:r>
            <a:endParaRPr lang="fr-FR" sz="2000" dirty="0">
              <a:latin typeface="Times New Roman" panose="02020603050405020304" pitchFamily="18" charset="0"/>
              <a:cs typeface="Times New Roman" panose="02020603050405020304" pitchFamily="18" charset="0"/>
            </a:endParaRPr>
          </a:p>
        </p:txBody>
      </p:sp>
      <p:sp>
        <p:nvSpPr>
          <p:cNvPr id="6" name="AutoShape 3"/>
          <p:cNvSpPr>
            <a:spLocks noChangeAspect="1" noChangeArrowheads="1" noTextEdit="1"/>
          </p:cNvSpPr>
          <p:nvPr/>
        </p:nvSpPr>
        <p:spPr bwMode="auto">
          <a:xfrm>
            <a:off x="7775372" y="196936"/>
            <a:ext cx="576263"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pic>
        <p:nvPicPr>
          <p:cNvPr id="1026" name="Picture 2">
            <a:extLst>
              <a:ext uri="{FF2B5EF4-FFF2-40B4-BE49-F238E27FC236}">
                <a16:creationId xmlns:a16="http://schemas.microsoft.com/office/drawing/2014/main" id="{606E60BF-1AF7-09C9-A277-E3EA6935985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7624" y="196936"/>
            <a:ext cx="1445478" cy="50859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Site ULNE | Lille">
            <a:extLst>
              <a:ext uri="{FF2B5EF4-FFF2-40B4-BE49-F238E27FC236}">
                <a16:creationId xmlns:a16="http://schemas.microsoft.com/office/drawing/2014/main" id="{E92930A3-3F1F-C415-68E8-7D85764B9B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65317" y="89416"/>
            <a:ext cx="2182118" cy="723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9004394"/>
      </p:ext>
    </p:extLst>
  </p:cSld>
  <p:clrMapOvr>
    <a:masterClrMapping/>
  </p:clrMapOvr>
</p:sld>
</file>

<file path=ppt/theme/theme1.xml><?xml version="1.0" encoding="utf-8"?>
<a:theme xmlns:a="http://schemas.openxmlformats.org/drawingml/2006/main" name="IMT Atlantique">
  <a:themeElements>
    <a:clrScheme name="PPT IMT LILL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4809</TotalTime>
  <Words>767</Words>
  <Application>Microsoft Office PowerPoint</Application>
  <PresentationFormat>Affichage à l'écran (4:3)</PresentationFormat>
  <Paragraphs>31</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623</cp:revision>
  <cp:lastPrinted>2024-08-20T12:02:09Z</cp:lastPrinted>
  <dcterms:created xsi:type="dcterms:W3CDTF">2017-02-14T10:24:51Z</dcterms:created>
  <dcterms:modified xsi:type="dcterms:W3CDTF">2024-09-09T09:10:34Z</dcterms:modified>
</cp:coreProperties>
</file>