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01" autoAdjust="0"/>
  </p:normalViewPr>
  <p:slideViewPr>
    <p:cSldViewPr snapToGrid="0" showGuides="1">
      <p:cViewPr>
        <p:scale>
          <a:sx n="110" d="100"/>
          <a:sy n="110" d="100"/>
        </p:scale>
        <p:origin x="-196" y="-38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832640"/>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r>
              <a:rPr lang="fr-FR" sz="1000" b="1" strike="noStrike" spc="-1" dirty="0">
                <a:solidFill>
                  <a:srgbClr val="000000"/>
                </a:solidFill>
                <a:latin typeface="Times New Roman"/>
                <a:ea typeface="Droid Sans Fallback"/>
              </a:rPr>
              <a:t>Laboratoire d’accueil : </a:t>
            </a:r>
            <a:r>
              <a:rPr lang="fr-FR" sz="1000" b="0" strike="noStrike" spc="-1" dirty="0">
                <a:solidFill>
                  <a:srgbClr val="000000"/>
                </a:solidFill>
                <a:latin typeface="Times New Roman"/>
                <a:ea typeface="Droid Sans Fallback"/>
              </a:rPr>
              <a:t>CERI EE, IMT Nord Europe </a:t>
            </a:r>
            <a:endParaRPr lang="fr-FR" sz="1000" b="0" strike="noStrike" spc="-1" dirty="0">
              <a:solidFill>
                <a:srgbClr val="000000"/>
              </a:solidFill>
              <a:latin typeface="Arial"/>
            </a:endParaRPr>
          </a:p>
          <a:p>
            <a:pPr>
              <a:lnSpc>
                <a:spcPct val="100000"/>
              </a:lnSpc>
            </a:pPr>
            <a:r>
              <a:rPr lang="fr-FR" sz="1000" b="1" strike="noStrike" spc="-1" dirty="0">
                <a:solidFill>
                  <a:srgbClr val="000000"/>
                </a:solidFill>
                <a:latin typeface="Times New Roman"/>
                <a:ea typeface="Droid Sans Fallback"/>
              </a:rPr>
              <a:t>Ecole Doctorale : ENGSYS Sciences de l’ingénierie et des systèmes </a:t>
            </a:r>
            <a:r>
              <a:rPr lang="fr-FR" sz="1000" b="0" strike="noStrike" spc="-1" dirty="0">
                <a:solidFill>
                  <a:srgbClr val="000000"/>
                </a:solidFill>
                <a:latin typeface="Times New Roman"/>
                <a:ea typeface="Droid Sans Fallback"/>
              </a:rPr>
              <a:t>(U-Lille, Centrale Lille Institut, IMT Nord Europe)</a:t>
            </a:r>
            <a:endParaRPr lang="fr-FR" sz="1000" b="0" strike="noStrike" spc="-1" dirty="0">
              <a:solidFill>
                <a:srgbClr val="000000"/>
              </a:solidFill>
              <a:latin typeface="Arial"/>
            </a:endParaRP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Mécanique, énergétique, génie des procédés, génie civil</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sz="1800" b="1" strike="noStrike" spc="-1" dirty="0">
                <a:solidFill>
                  <a:srgbClr val="000000"/>
                </a:solidFill>
                <a:latin typeface="Times New Roman"/>
                <a:ea typeface="Droid Sans Fallback"/>
              </a:rPr>
              <a:t>Appolinaire KABOR</a:t>
            </a:r>
            <a:r>
              <a:rPr lang="fr-FR" sz="1800" b="1" strike="noStrike" spc="-1" dirty="0">
                <a:solidFill>
                  <a:srgbClr val="000000"/>
                </a:solidFill>
                <a:latin typeface="Times New Roman" panose="02020603050405020304" pitchFamily="18" charset="0"/>
                <a:ea typeface="Droid Sans Fallback"/>
                <a:cs typeface="Times New Roman" panose="02020603050405020304" pitchFamily="18" charset="0"/>
              </a:rPr>
              <a:t>É</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dirty="0">
                <a:latin typeface="Times New Roman" panose="02020603050405020304" pitchFamily="18" charset="0"/>
                <a:cs typeface="Times New Roman" panose="02020603050405020304" pitchFamily="18" charset="0"/>
              </a:rPr>
              <a:t>Développement d’une </a:t>
            </a:r>
            <a:r>
              <a:rPr lang="fr-FR" sz="1200" b="1" dirty="0" err="1">
                <a:latin typeface="Times New Roman" panose="02020603050405020304" pitchFamily="18" charset="0"/>
                <a:cs typeface="Times New Roman" panose="02020603050405020304" pitchFamily="18" charset="0"/>
              </a:rPr>
              <a:t>SOLution</a:t>
            </a:r>
            <a:r>
              <a:rPr lang="fr-FR" sz="1200" b="1" dirty="0">
                <a:latin typeface="Times New Roman" panose="02020603050405020304" pitchFamily="18" charset="0"/>
                <a:cs typeface="Times New Roman" panose="02020603050405020304" pitchFamily="18" charset="0"/>
              </a:rPr>
              <a:t> innovante pour le Stockage Thermique, la </a:t>
            </a:r>
            <a:r>
              <a:rPr lang="fr-FR" sz="1200" b="1" dirty="0" err="1">
                <a:latin typeface="Times New Roman" panose="02020603050405020304" pitchFamily="18" charset="0"/>
                <a:cs typeface="Times New Roman" panose="02020603050405020304" pitchFamily="18" charset="0"/>
              </a:rPr>
              <a:t>ventIlation</a:t>
            </a:r>
            <a:r>
              <a:rPr lang="fr-FR" sz="1200" b="1" dirty="0">
                <a:latin typeface="Times New Roman" panose="02020603050405020304" pitchFamily="18" charset="0"/>
                <a:cs typeface="Times New Roman" panose="02020603050405020304" pitchFamily="18" charset="0"/>
              </a:rPr>
              <a:t> et l'amélioration du Confort </a:t>
            </a:r>
            <a:r>
              <a:rPr lang="fr-FR" sz="1200" b="1" dirty="0" err="1">
                <a:latin typeface="Times New Roman" panose="02020603050405020304" pitchFamily="18" charset="0"/>
                <a:cs typeface="Times New Roman" panose="02020603050405020304" pitchFamily="18" charset="0"/>
              </a:rPr>
              <a:t>thErmique</a:t>
            </a:r>
            <a:r>
              <a:rPr lang="fr-FR" sz="1200" b="1" dirty="0">
                <a:latin typeface="Times New Roman" panose="02020603050405020304" pitchFamily="18" charset="0"/>
                <a:cs typeface="Times New Roman" panose="02020603050405020304" pitchFamily="18" charset="0"/>
              </a:rPr>
              <a:t> Saisonnier dans l'habitat (SOLSTICES) </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vendredi 22 novembre 2024 à 10h00</a:t>
            </a:r>
            <a:br>
              <a:rPr sz="1200" i="1" dirty="0"/>
            </a:br>
            <a:r>
              <a:rPr lang="fr-FR" sz="1200" b="1" i="1" dirty="0">
                <a:solidFill>
                  <a:srgbClr val="0070C0"/>
                </a:solidFill>
                <a:latin typeface="Times New Roman" panose="02020603050405020304" pitchFamily="18" charset="0"/>
                <a:cs typeface="Times New Roman" panose="02020603050405020304" pitchFamily="18" charset="0"/>
              </a:rPr>
              <a:t>Lieu :   IMT Nord Europe - Salle : Amphi CERI EE- 764,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d’examen :</a:t>
            </a:r>
            <a:endParaRPr lang="fr-FR" sz="800" b="0" strike="noStrike" spc="-1" dirty="0">
              <a:solidFill>
                <a:srgbClr val="000000"/>
              </a:solidFill>
              <a:latin typeface="Arial"/>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Jean-Pierre </a:t>
            </a:r>
            <a:r>
              <a:rPr lang="fr-FR" sz="1000" cap="all" dirty="0">
                <a:latin typeface="Times New Roman" panose="02020603050405020304" pitchFamily="18" charset="0"/>
                <a:cs typeface="Times New Roman" panose="02020603050405020304" pitchFamily="18" charset="0"/>
              </a:rPr>
              <a:t>BEDECARRATS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Pau et des Pays de l'Adour (UPPA)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tabLst>
                <a:tab pos="1524000" algn="l"/>
                <a:tab pos="3768725" algn="l"/>
                <a:tab pos="57404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Laurence </a:t>
            </a:r>
            <a:r>
              <a:rPr lang="fr-FR" sz="1000" cap="all" dirty="0">
                <a:latin typeface="Times New Roman" panose="02020603050405020304" pitchFamily="18" charset="0"/>
                <a:cs typeface="Times New Roman" panose="02020603050405020304" pitchFamily="18" charset="0"/>
              </a:rPr>
              <a:t>FOURNAISON</a:t>
            </a:r>
            <a:r>
              <a:rPr lang="fr-FR" sz="1000" dirty="0">
                <a:latin typeface="Times New Roman" panose="02020603050405020304" pitchFamily="18" charset="0"/>
                <a:cs typeface="Times New Roman" panose="02020603050405020304" pitchFamily="18" charset="0"/>
              </a:rPr>
              <a:t>, 	Directrice de Recherche,	INRAE Université Paris Saclay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Naoual </a:t>
            </a:r>
            <a:r>
              <a:rPr lang="fr-FR" sz="1000" cap="all" dirty="0">
                <a:latin typeface="Times New Roman" panose="02020603050405020304" pitchFamily="18" charset="0"/>
                <a:cs typeface="Times New Roman" panose="02020603050405020304" pitchFamily="18" charset="0"/>
              </a:rPr>
              <a:t>BELOUAGADIA</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a:t>
            </a:r>
            <a:r>
              <a:rPr lang="fr-FR" sz="1000" dirty="0">
                <a:latin typeface="Times New Roman" panose="02020603050405020304" pitchFamily="18" charset="0"/>
                <a:cs typeface="Times New Roman" panose="02020603050405020304" pitchFamily="18" charset="0"/>
              </a:rPr>
              <a:t>BUILDERS École d'ingénieurs</a:t>
            </a:r>
            <a:r>
              <a:rPr lang="fr-FR" sz="1000" dirty="0"/>
              <a:t> </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Mustapha </a:t>
            </a:r>
            <a:r>
              <a:rPr lang="fr-FR" sz="1000" cap="all" dirty="0">
                <a:latin typeface="Times New Roman" panose="02020603050405020304" pitchFamily="18" charset="0"/>
                <a:cs typeface="Times New Roman" panose="02020603050405020304" pitchFamily="18" charset="0"/>
              </a:rPr>
              <a:t>KARKRI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Paris Est Créteil</a:t>
            </a:r>
            <a:r>
              <a:rPr lang="fr-FR" sz="1000" dirty="0"/>
              <a:t> </a:t>
            </a:r>
            <a:r>
              <a:rPr lang="fr-FR" sz="1000" dirty="0">
                <a:latin typeface="Times New Roman" panose="02020603050405020304" pitchFamily="18" charset="0"/>
                <a:cs typeface="Times New Roman" panose="02020603050405020304" pitchFamily="18" charset="0"/>
              </a:rPr>
              <a:t>   </a:t>
            </a: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Frédéric </a:t>
            </a:r>
            <a:r>
              <a:rPr lang="fr-FR" sz="1000" cap="all" dirty="0">
                <a:latin typeface="Times New Roman" panose="02020603050405020304" pitchFamily="18" charset="0"/>
                <a:cs typeface="Times New Roman" panose="02020603050405020304" pitchFamily="18" charset="0"/>
              </a:rPr>
              <a:t>KUZNIK,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INSA Lyon</a:t>
            </a:r>
            <a:r>
              <a:rPr lang="fr-FR" sz="1000" dirty="0"/>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Jules </a:t>
            </a:r>
            <a:r>
              <a:rPr lang="fr-FR" sz="1000" dirty="0" err="1">
                <a:latin typeface="Times New Roman" panose="02020603050405020304" pitchFamily="18" charset="0"/>
                <a:cs typeface="Times New Roman" panose="02020603050405020304" pitchFamily="18" charset="0"/>
              </a:rPr>
              <a:t>Voguelin</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SIMO TALA,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Maître Assistant,</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a:t>
            </a:r>
            <a:r>
              <a:rPr lang="fr-FR" sz="1000" dirty="0"/>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err="1">
                <a:latin typeface="Times New Roman" panose="02020603050405020304" pitchFamily="18" charset="0"/>
                <a:cs typeface="Times New Roman" panose="02020603050405020304" pitchFamily="18" charset="0"/>
              </a:rPr>
              <a:t>Zohir</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YOUNSI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Maître de conférences,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JUNIA</a:t>
            </a:r>
            <a:r>
              <a:rPr lang="fr-FR" sz="1000" dirty="0">
                <a:latin typeface="Times New Roman" panose="02020603050405020304" pitchFamily="18" charset="0"/>
                <a:cs typeface="Times New Roman" panose="02020603050405020304" pitchFamily="18" charset="0"/>
              </a:rPr>
              <a:t> HEI</a:t>
            </a:r>
            <a:r>
              <a:rPr lang="fr-FR" sz="1000" dirty="0"/>
              <a:t> </a:t>
            </a:r>
            <a:r>
              <a:rPr lang="fr-FR" sz="1000" dirty="0">
                <a:latin typeface="Times New Roman" panose="02020603050405020304" pitchFamily="18" charset="0"/>
                <a:cs typeface="Times New Roman" panose="02020603050405020304" pitchFamily="18" charset="0"/>
              </a:rPr>
              <a:t>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Daniel </a:t>
            </a:r>
            <a:r>
              <a:rPr lang="fr-FR" sz="1000" cap="all" dirty="0">
                <a:latin typeface="Times New Roman" panose="02020603050405020304" pitchFamily="18" charset="0"/>
                <a:cs typeface="Times New Roman" panose="02020603050405020304" pitchFamily="18" charset="0"/>
              </a:rPr>
              <a:t>BOUGEARD</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Invitée	 </a:t>
            </a:r>
            <a:r>
              <a:rPr lang="fr-FR" sz="1000" dirty="0">
                <a:latin typeface="Times New Roman" panose="02020603050405020304" pitchFamily="18" charset="0"/>
                <a:cs typeface="Times New Roman" panose="02020603050405020304" pitchFamily="18" charset="0"/>
              </a:rPr>
              <a:t>Céline </a:t>
            </a:r>
            <a:r>
              <a:rPr lang="fr-FR" sz="1000" cap="all" dirty="0">
                <a:latin typeface="Times New Roman" panose="02020603050405020304" pitchFamily="18" charset="0"/>
                <a:cs typeface="Times New Roman" panose="02020603050405020304" pitchFamily="18" charset="0"/>
              </a:rPr>
              <a:t>LARUELLE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Ingénieure,	</a:t>
            </a:r>
            <a:r>
              <a:rPr lang="fr-FR" sz="1000" dirty="0">
                <a:latin typeface="Times New Roman" panose="02020603050405020304" pitchFamily="18" charset="0"/>
                <a:cs typeface="Times New Roman" panose="02020603050405020304" pitchFamily="18" charset="0"/>
              </a:rPr>
              <a:t>ADEME</a:t>
            </a:r>
            <a:r>
              <a:rPr lang="fr-FR" sz="1000" dirty="0"/>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 </a:t>
            </a:r>
            <a:r>
              <a:rPr lang="fr-FR" sz="900" b="0" strike="noStrike" spc="-1" dirty="0">
                <a:solidFill>
                  <a:srgbClr val="000000"/>
                </a:solidFill>
                <a:latin typeface="Times New Roman"/>
                <a:ea typeface="Droid Sans Fallback"/>
              </a:rPr>
              <a:t> </a:t>
            </a: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900" dirty="0">
                <a:latin typeface="Times New Roman" panose="02020603050405020304" pitchFamily="18" charset="0"/>
                <a:cs typeface="Times New Roman" panose="02020603050405020304" pitchFamily="18" charset="0"/>
              </a:rPr>
              <a:t>Le secteur résidentiel est l'un des principaux postes de consommation énergétique à l'échelle mondiale, et en France, il occupe la première place en matière de consommation d'énergie. Une grande partie de cette énergie est destinée au confort thermique, principalement pour le chauffage et le refroidissement des bâtiments. Par ailleurs, le dérèglement climatique constaté ces dernières années entraîne des saisons de plus en plus extrêmes, avec des températures record, tant élevées que basses, observées chaque année dans diverses régions du monde, accentuant davantage la consommation d’énergie. Cette consommation d'énergie accrue s'accompagne d'importantes émissions de gaz à effet de serre, notamment dues à l'utilisation de gaz et d'électricité carbonée. L’objectif de cette thèse est de développer une solution innovante utilisant des matériaux à changement de phase (MCPs) pour le stockage thermique de l’énergie solaire hivernal, le froid nocturne estival et de la chaleur fatale domestique contenue dans les eaux sanitaires, pour une utilisation différée. L’application visée est le chauffage hivernal et le rafraîchissement estival des bâtiments. Afin de développer cette solution, nous avons d’abord mis en place une méthode efficace pour la sélection de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avec un potentiel élevé pour l’amélioration du confort thermique saisonnier des bâtiments, et à l'issue de ce processus, six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ont été sélectionnés. Ensuite, une caractérisation complète des propriétés </a:t>
            </a:r>
            <a:r>
              <a:rPr lang="fr-FR" sz="900" dirty="0" err="1">
                <a:latin typeface="Times New Roman" panose="02020603050405020304" pitchFamily="18" charset="0"/>
                <a:cs typeface="Times New Roman" panose="02020603050405020304" pitchFamily="18" charset="0"/>
              </a:rPr>
              <a:t>thermophysiques</a:t>
            </a:r>
            <a:r>
              <a:rPr lang="fr-FR" sz="900" dirty="0">
                <a:latin typeface="Times New Roman" panose="02020603050405020304" pitchFamily="18" charset="0"/>
                <a:cs typeface="Times New Roman" panose="02020603050405020304" pitchFamily="18" charset="0"/>
              </a:rPr>
              <a:t> de ces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et de leur dépendance vis-à-vis de la température a été effectuée, afin d’alimenter les différentes études numériques par approche CFD (</a:t>
            </a:r>
            <a:r>
              <a:rPr lang="fr-FR" sz="900" dirty="0" err="1">
                <a:latin typeface="Times New Roman" panose="02020603050405020304" pitchFamily="18" charset="0"/>
                <a:cs typeface="Times New Roman" panose="02020603050405020304" pitchFamily="18" charset="0"/>
              </a:rPr>
              <a:t>Computational</a:t>
            </a:r>
            <a:r>
              <a:rPr lang="fr-FR" sz="900" dirty="0">
                <a:latin typeface="Times New Roman" panose="02020603050405020304" pitchFamily="18" charset="0"/>
                <a:cs typeface="Times New Roman" panose="02020603050405020304" pitchFamily="18" charset="0"/>
              </a:rPr>
              <a:t> </a:t>
            </a:r>
            <a:r>
              <a:rPr lang="fr-FR" sz="900" dirty="0" err="1">
                <a:latin typeface="Times New Roman" panose="02020603050405020304" pitchFamily="18" charset="0"/>
                <a:cs typeface="Times New Roman" panose="02020603050405020304" pitchFamily="18" charset="0"/>
              </a:rPr>
              <a:t>Fluid</a:t>
            </a:r>
            <a:r>
              <a:rPr lang="fr-FR" sz="900" dirty="0">
                <a:latin typeface="Times New Roman" panose="02020603050405020304" pitchFamily="18" charset="0"/>
                <a:cs typeface="Times New Roman" panose="02020603050405020304" pitchFamily="18" charset="0"/>
              </a:rPr>
              <a:t> Dynamics). Par ailleurs, un banc d’essai expérimental a été développé et les cinétiques de fusion-solidification des six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ont été analysées, et leurs performances thermiques ont été comparées. Les résultats expérimentaux ont permis de valider la démarche numérique d’investigation des phénomènes de fusion-solidification en utilisant le code de calcul STAR-CCM+. En outre, compte tenu de la faible conductivité thermique des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choisis en particulier, et des </a:t>
            </a:r>
            <a:r>
              <a:rPr lang="fr-FR" sz="900" dirty="0" err="1">
                <a:latin typeface="Times New Roman" panose="02020603050405020304" pitchFamily="18" charset="0"/>
                <a:cs typeface="Times New Roman" panose="02020603050405020304" pitchFamily="18" charset="0"/>
              </a:rPr>
              <a:t>MCPs</a:t>
            </a:r>
            <a:r>
              <a:rPr lang="fr-FR" sz="900" dirty="0">
                <a:latin typeface="Times New Roman" panose="02020603050405020304" pitchFamily="18" charset="0"/>
                <a:cs typeface="Times New Roman" panose="02020603050405020304" pitchFamily="18" charset="0"/>
              </a:rPr>
              <a:t> compatibles aux applications dans le bâtiment en général, plusieurs techniques d’intensification des transferts thermiques ont été développées dans le cadre de cette thèse. Ces techniques incluent l’intensification des transferts thermiques du côté du fluide caloporteur, du côté du MCP, ainsi qu’une combinaison de ces deux approches. Enfin, un modèle géométrique d’unité de stockage thermique par chaleur latente innovante, optimisée et performante a été conçu, étudié numériquement et validé expérimentalement. Le modèle d'unité de stockage innovante a été couplé numériquement à un modèle de bâtiment et étudié par approche CFD. Les performances de la solution innovante ont été quantifiées, et les résultats ont montré un potentiel élevé d’amélioration du confort thermique saisonnier dans l’habitat.</a:t>
            </a:r>
            <a:endParaRPr lang="fr-FR" sz="9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rotWithShape="1">
          <a:blip r:embed="rId3"/>
          <a:srcRect r="34870"/>
          <a:stretch/>
        </p:blipFill>
        <p:spPr>
          <a:xfrm>
            <a:off x="80683" y="33924"/>
            <a:ext cx="1369609" cy="817597"/>
          </a:xfrm>
          <a:prstGeom prst="rect">
            <a:avLst/>
          </a:prstGeom>
        </p:spPr>
      </p:pic>
      <p:pic>
        <p:nvPicPr>
          <p:cNvPr id="13" name="Image 12" descr="L'ADEME EN BREF – Mai à vélo">
            <a:extLst>
              <a:ext uri="{FF2B5EF4-FFF2-40B4-BE49-F238E27FC236}">
                <a16:creationId xmlns:a16="http://schemas.microsoft.com/office/drawing/2014/main" id="{1ADEB822-C85B-4D6E-8139-0525AC8B237F}"/>
              </a:ext>
            </a:extLst>
          </p:cNvPr>
          <p:cNvPicPr/>
          <p:nvPr/>
        </p:nvPicPr>
        <p:blipFill rotWithShape="1">
          <a:blip r:embed="rId4" cstate="print">
            <a:extLst>
              <a:ext uri="{28A0092B-C50C-407E-A947-70E740481C1C}">
                <a14:useLocalDpi xmlns:a14="http://schemas.microsoft.com/office/drawing/2010/main" val="0"/>
              </a:ext>
            </a:extLst>
          </a:blip>
          <a:srcRect t="22446" b="23112"/>
          <a:stretch/>
        </p:blipFill>
        <p:spPr bwMode="auto">
          <a:xfrm>
            <a:off x="1480685" y="33923"/>
            <a:ext cx="1369609" cy="817597"/>
          </a:xfrm>
          <a:prstGeom prst="rect">
            <a:avLst/>
          </a:prstGeom>
          <a:noFill/>
          <a:ln>
            <a:noFill/>
          </a:ln>
          <a:extLst>
            <a:ext uri="{53640926-AAD7-44D8-BBD7-CCE9431645EC}">
              <a14:shadowObscured xmlns:a14="http://schemas.microsoft.com/office/drawing/2010/main"/>
            </a:ext>
          </a:extLst>
        </p:spPr>
      </p:pic>
      <p:pic>
        <p:nvPicPr>
          <p:cNvPr id="14" name="Image 13" descr="coordonnees-de-nos-centres-cfa - Cnam Hauts de France">
            <a:extLst>
              <a:ext uri="{FF2B5EF4-FFF2-40B4-BE49-F238E27FC236}">
                <a16:creationId xmlns:a16="http://schemas.microsoft.com/office/drawing/2014/main" id="{02D0C67D-8337-4D45-8457-2165427A470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35999" y="33924"/>
            <a:ext cx="1019541" cy="817596"/>
          </a:xfrm>
          <a:prstGeom prst="rect">
            <a:avLst/>
          </a:prstGeom>
          <a:noFill/>
          <a:ln>
            <a:noFill/>
          </a:ln>
        </p:spPr>
      </p:pic>
      <p:pic>
        <p:nvPicPr>
          <p:cNvPr id="15" name="Image 14" descr="Accueil - Ecole d'ingénieurs | JUNIA, Grande école des transitions">
            <a:extLst>
              <a:ext uri="{FF2B5EF4-FFF2-40B4-BE49-F238E27FC236}">
                <a16:creationId xmlns:a16="http://schemas.microsoft.com/office/drawing/2014/main" id="{41D60C87-ADD0-411B-BED4-DC3B0D702F01}"/>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7496736" y="33924"/>
            <a:ext cx="1596424" cy="817596"/>
          </a:xfrm>
          <a:prstGeom prst="rect">
            <a:avLst/>
          </a:prstGeom>
          <a:noFill/>
          <a:ln>
            <a:noFill/>
          </a:ln>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5051</TotalTime>
  <Words>773</Words>
  <Application>Microsoft Office PowerPoint</Application>
  <PresentationFormat>Affichage à l'écran (4:3)</PresentationFormat>
  <Paragraphs>29</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643</cp:revision>
  <cp:lastPrinted>2024-11-04T12:29:35Z</cp:lastPrinted>
  <dcterms:created xsi:type="dcterms:W3CDTF">2017-02-14T10:24:51Z</dcterms:created>
  <dcterms:modified xsi:type="dcterms:W3CDTF">2024-11-07T09:23:06Z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