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p:scale>
          <a:sx n="100" d="100"/>
          <a:sy n="100" d="100"/>
        </p:scale>
        <p:origin x="228" y="296"/>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26642" y="33924"/>
            <a:ext cx="9143640" cy="6863417"/>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MP Centre d'Enseignement de Recherche et d'Innovation Matériaux et Procédés IMT Nord Europe</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a:t>
            </a:r>
            <a:r>
              <a:rPr lang="fr-FR" sz="1000" dirty="0">
                <a:latin typeface="Times New Roman" panose="02020603050405020304" pitchFamily="18" charset="0"/>
                <a:cs typeface="Times New Roman" panose="02020603050405020304" pitchFamily="18" charset="0"/>
              </a:rPr>
              <a:t>Mécanique des solides, des matériaux, des structures et des surfaces</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b="1" dirty="0">
                <a:latin typeface="Times New Roman" panose="02020603050405020304" pitchFamily="18" charset="0"/>
                <a:cs typeface="Times New Roman" panose="02020603050405020304" pitchFamily="18" charset="0"/>
              </a:rPr>
              <a:t>Alexis IUNG</a:t>
            </a:r>
          </a:p>
          <a:p>
            <a:pPr algn="ctr"/>
            <a:r>
              <a:rPr lang="fr-FR" altLang="zh-CN" sz="800" dirty="0">
                <a:latin typeface="Times New Roman" panose="02020603050405020304" pitchFamily="18" charset="0"/>
                <a:ea typeface="Droid Sans Fallback"/>
                <a:cs typeface="Times New Roman" panose="02020603050405020304" pitchFamily="18" charset="0"/>
              </a:rPr>
              <a:t>DOCTORAT de l’IMT NORD EUROPE</a:t>
            </a: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200" b="1" i="1" dirty="0">
                <a:latin typeface="Times New Roman" panose="02020603050405020304" pitchFamily="18" charset="0"/>
                <a:cs typeface="Times New Roman" panose="02020603050405020304" pitchFamily="18" charset="0"/>
              </a:rPr>
              <a:t>Analyse numérique du processus de fusion-solidification de matériaux à changement de phase en configuration géométrique </a:t>
            </a:r>
            <a:r>
              <a:rPr lang="fr-FR" sz="1200" b="1" i="1" dirty="0" err="1">
                <a:latin typeface="Times New Roman" panose="02020603050405020304" pitchFamily="18" charset="0"/>
                <a:cs typeface="Times New Roman" panose="02020603050405020304" pitchFamily="18" charset="0"/>
              </a:rPr>
              <a:t>cylindro</a:t>
            </a:r>
            <a:r>
              <a:rPr lang="fr-FR" sz="1200" b="1" i="1" dirty="0">
                <a:latin typeface="Times New Roman" panose="02020603050405020304" pitchFamily="18" charset="0"/>
                <a:cs typeface="Times New Roman" panose="02020603050405020304" pitchFamily="18" charset="0"/>
              </a:rPr>
              <a:t>-annulaire: Application au stockage d'eau chaude sanitaire</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Soutenance prévue le jeudi 12 décembre 2024 à 10h00</a:t>
            </a:r>
            <a:br>
              <a:rPr lang="fr-FR" sz="1200" b="1" i="1" dirty="0">
                <a:solidFill>
                  <a:srgbClr val="0070C0"/>
                </a:solidFill>
                <a:latin typeface="Times New Roman" panose="02020603050405020304" pitchFamily="18" charset="0"/>
                <a:cs typeface="Times New Roman" panose="02020603050405020304" pitchFamily="18" charset="0"/>
              </a:rPr>
            </a:br>
            <a:r>
              <a:rPr lang="fr-FR" sz="1200" b="1" i="1" dirty="0">
                <a:solidFill>
                  <a:srgbClr val="0070C0"/>
                </a:solidFill>
                <a:latin typeface="Times New Roman" panose="02020603050405020304" pitchFamily="18" charset="0"/>
                <a:cs typeface="Times New Roman" panose="02020603050405020304" pitchFamily="18" charset="0"/>
              </a:rPr>
              <a:t>Lieu :   IMT Nord Europe - CERI MP - Bâtiment Génie Civil 2 - Salle : Amphithéâtre Le </a:t>
            </a:r>
            <a:r>
              <a:rPr lang="fr-FR" sz="1200" b="1" i="1" dirty="0" err="1">
                <a:solidFill>
                  <a:srgbClr val="0070C0"/>
                </a:solidFill>
                <a:latin typeface="Times New Roman" panose="02020603050405020304" pitchFamily="18" charset="0"/>
                <a:cs typeface="Times New Roman" panose="02020603050405020304" pitchFamily="18" charset="0"/>
              </a:rPr>
              <a:t>Châtelier</a:t>
            </a:r>
            <a:r>
              <a:rPr lang="fr-FR" sz="1200" b="1" i="1" dirty="0">
                <a:solidFill>
                  <a:srgbClr val="0070C0"/>
                </a:solidFill>
                <a:latin typeface="Times New Roman" panose="02020603050405020304" pitchFamily="18" charset="0"/>
                <a:cs typeface="Times New Roman" panose="02020603050405020304" pitchFamily="18" charset="0"/>
              </a:rPr>
              <a:t>  - </a:t>
            </a:r>
          </a:p>
          <a:p>
            <a:pPr algn="ctr">
              <a:lnSpc>
                <a:spcPct val="100000"/>
              </a:lnSpc>
            </a:pPr>
            <a:r>
              <a:rPr lang="fr-FR" sz="1200" b="1" i="1" dirty="0">
                <a:solidFill>
                  <a:srgbClr val="0070C0"/>
                </a:solidFill>
                <a:latin typeface="Times New Roman" panose="02020603050405020304" pitchFamily="18" charset="0"/>
                <a:cs typeface="Times New Roman" panose="02020603050405020304" pitchFamily="18" charset="0"/>
              </a:rPr>
              <a:t>764 Boulevard </a:t>
            </a:r>
            <a:r>
              <a:rPr lang="fr-FR" sz="1200" b="1" i="1" dirty="0" err="1">
                <a:solidFill>
                  <a:srgbClr val="0070C0"/>
                </a:solidFill>
                <a:latin typeface="Times New Roman" panose="02020603050405020304" pitchFamily="18" charset="0"/>
                <a:cs typeface="Times New Roman" panose="02020603050405020304" pitchFamily="18" charset="0"/>
              </a:rPr>
              <a:t>Lahure</a:t>
            </a:r>
            <a:r>
              <a:rPr lang="fr-FR" sz="1200" b="1" i="1" dirty="0">
                <a:solidFill>
                  <a:srgbClr val="0070C0"/>
                </a:solidFill>
                <a:latin typeface="Times New Roman" panose="02020603050405020304" pitchFamily="18" charset="0"/>
                <a:cs typeface="Times New Roman" panose="02020603050405020304" pitchFamily="18" charset="0"/>
              </a:rPr>
              <a:t>  - 59500 Douai </a:t>
            </a:r>
          </a:p>
          <a:p>
            <a:pPr algn="ctr">
              <a:lnSpc>
                <a:spcPct val="100000"/>
              </a:lnSpc>
            </a:pP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d’examen :</a:t>
            </a:r>
          </a:p>
          <a:p>
            <a:pPr algn="ctr">
              <a:lnSpc>
                <a:spcPct val="100000"/>
              </a:lnSpc>
            </a:pPr>
            <a:endParaRPr lang="fr-FR" sz="800" b="0" strike="noStrike" spc="-1" dirty="0">
              <a:solidFill>
                <a:srgbClr val="000000"/>
              </a:solidFill>
              <a:latin typeface="Arial"/>
            </a:endParaRP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Vincent </a:t>
            </a:r>
            <a:r>
              <a:rPr lang="fr-FR" sz="1000" cap="all" dirty="0">
                <a:latin typeface="Times New Roman" panose="02020603050405020304" pitchFamily="18" charset="0"/>
                <a:cs typeface="Times New Roman" panose="02020603050405020304" pitchFamily="18" charset="0"/>
              </a:rPr>
              <a:t>SOBOTKA</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Professeur,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Polytech Nantes     </a:t>
            </a:r>
          </a:p>
          <a:p>
            <a:pPr>
              <a:lnSpc>
                <a:spcPct val="100000"/>
              </a:lnSpc>
              <a:tabLst>
                <a:tab pos="1703388" algn="l"/>
                <a:tab pos="3948113" algn="l"/>
                <a:tab pos="5651500" algn="l"/>
              </a:tabLst>
            </a:pPr>
            <a:r>
              <a:rPr lang="fr-FR" sz="1000" spc="-1" dirty="0">
                <a:solidFill>
                  <a:srgbClr val="000000"/>
                </a:solidFill>
                <a:latin typeface="Times New Roman" panose="02020603050405020304" pitchFamily="18" charset="0"/>
                <a:ea typeface="Droid Sans Fallback"/>
                <a:cs typeface="Times New Roman" panose="02020603050405020304" pitchFamily="18" charset="0"/>
              </a:rPr>
              <a:t>Rapporteur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Laurent </a:t>
            </a:r>
            <a:r>
              <a:rPr lang="fr-FR" sz="1000" cap="all" dirty="0">
                <a:latin typeface="Times New Roman" panose="02020603050405020304" pitchFamily="18" charset="0"/>
                <a:cs typeface="Times New Roman" panose="02020603050405020304" pitchFamily="18" charset="0"/>
              </a:rPr>
              <a:t>ZALEWSKI</a:t>
            </a:r>
            <a:r>
              <a:rPr lang="fr-FR" sz="1000" dirty="0">
                <a:latin typeface="Times New Roman" panose="02020603050405020304" pitchFamily="18" charset="0"/>
                <a:cs typeface="Times New Roman" panose="02020603050405020304" pitchFamily="18" charset="0"/>
              </a:rPr>
              <a:t>, 	Professeur,	Université d'Artois         </a:t>
            </a: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703388" algn="l"/>
                <a:tab pos="3948113" algn="l"/>
                <a:tab pos="5651500"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Examinateur</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Stéphane </a:t>
            </a:r>
            <a:r>
              <a:rPr lang="fr-FR" sz="1000" cap="all" dirty="0">
                <a:latin typeface="Times New Roman" panose="02020603050405020304" pitchFamily="18" charset="0"/>
                <a:cs typeface="Times New Roman" panose="02020603050405020304" pitchFamily="18" charset="0"/>
              </a:rPr>
              <a:t>FOHANNO</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a:t>
            </a:r>
            <a:r>
              <a:rPr lang="fr-FR" sz="1000" dirty="0">
                <a:latin typeface="Times New Roman" panose="02020603050405020304" pitchFamily="18" charset="0"/>
                <a:cs typeface="Times New Roman" panose="02020603050405020304" pitchFamily="18" charset="0"/>
              </a:rPr>
              <a:t>Université de Reims Champagne-Ardenne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Jérôme </a:t>
            </a:r>
            <a:r>
              <a:rPr lang="fr-FR" sz="1000" cap="all" dirty="0">
                <a:latin typeface="Times New Roman" panose="02020603050405020304" pitchFamily="18" charset="0"/>
                <a:cs typeface="Times New Roman" panose="02020603050405020304" pitchFamily="18" charset="0"/>
              </a:rPr>
              <a:t>SOTO</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Docteur</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ICAM Nantes        </a:t>
            </a:r>
          </a:p>
          <a:p>
            <a:pPr>
              <a:lnSpc>
                <a:spcPct val="100000"/>
              </a:lnSpc>
              <a:tabLst>
                <a:tab pos="1703388" algn="l"/>
                <a:tab pos="3948113" algn="l"/>
                <a:tab pos="5651500" algn="l"/>
              </a:tabLst>
            </a:pPr>
            <a:r>
              <a:rPr lang="fr-FR" sz="1000" dirty="0">
                <a:latin typeface="Times New Roman" panose="02020603050405020304" pitchFamily="18" charset="0"/>
                <a:cs typeface="Times New Roman" panose="02020603050405020304" pitchFamily="18" charset="0"/>
              </a:rPr>
              <a:t>Co-Encadrant de thèse	 Amir </a:t>
            </a:r>
            <a:r>
              <a:rPr lang="fr-FR" sz="1000" cap="all" dirty="0">
                <a:latin typeface="Times New Roman" panose="02020603050405020304" pitchFamily="18" charset="0"/>
                <a:cs typeface="Times New Roman" panose="02020603050405020304" pitchFamily="18" charset="0"/>
              </a:rPr>
              <a:t>BAHRANI,</a:t>
            </a:r>
            <a:r>
              <a:rPr lang="fr-FR" sz="1000" dirty="0">
                <a:latin typeface="Times New Roman" panose="02020603050405020304" pitchFamily="18" charset="0"/>
                <a:cs typeface="Times New Roman" panose="02020603050405020304" pitchFamily="18" charset="0"/>
              </a:rPr>
              <a:t>  	Maître assistant,	IMT Nord Europe  </a:t>
            </a:r>
          </a:p>
          <a:p>
            <a:pPr>
              <a:lnSpc>
                <a:spcPct val="100000"/>
              </a:lnSpc>
              <a:tabLst>
                <a:tab pos="1703388" algn="l"/>
                <a:tab pos="3948113" algn="l"/>
                <a:tab pos="5651500" algn="l"/>
              </a:tabLst>
            </a:pPr>
            <a:r>
              <a:rPr lang="fr-FR" sz="1000" dirty="0">
                <a:latin typeface="Times New Roman" panose="02020603050405020304" pitchFamily="18" charset="0"/>
                <a:cs typeface="Times New Roman" panose="02020603050405020304" pitchFamily="18" charset="0"/>
              </a:rPr>
              <a:t>Co-Encadrant de thèse	 Jules </a:t>
            </a:r>
            <a:r>
              <a:rPr lang="fr-FR" sz="1000" dirty="0" err="1">
                <a:latin typeface="Times New Roman" panose="02020603050405020304" pitchFamily="18" charset="0"/>
                <a:cs typeface="Times New Roman" panose="02020603050405020304" pitchFamily="18" charset="0"/>
              </a:rPr>
              <a:t>Voguelin</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SIMO TALA,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Maître assistant,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 Europe   	</a:t>
            </a:r>
          </a:p>
          <a:p>
            <a:pPr>
              <a:lnSpc>
                <a:spcPct val="100000"/>
              </a:lnSpc>
              <a:tabLst>
                <a:tab pos="1703388" algn="l"/>
                <a:tab pos="3948113" algn="l"/>
                <a:tab pos="5651500"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Directrice de thèse 	</a:t>
            </a:r>
            <a:r>
              <a:rPr lang="fr-FR" sz="1000" dirty="0">
                <a:latin typeface="Times New Roman" panose="02020603050405020304" pitchFamily="18" charset="0"/>
                <a:cs typeface="Times New Roman" panose="02020603050405020304" pitchFamily="18" charset="0"/>
              </a:rPr>
              <a:t> Mylène LAGARDERE DELEGLISE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Professeure,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p>
          <a:p>
            <a:pPr>
              <a:lnSpc>
                <a:spcPct val="100000"/>
              </a:lnSpc>
              <a:tabLst>
                <a:tab pos="1524000" algn="l"/>
                <a:tab pos="3768725" algn="l"/>
                <a:tab pos="5740400" algn="l"/>
              </a:tabLst>
            </a:pPr>
            <a:r>
              <a:rPr lang="fr-FR" sz="1000" b="1" strike="noStrike" spc="-1" dirty="0">
                <a:solidFill>
                  <a:srgbClr val="00B0F0"/>
                </a:solidFill>
                <a:latin typeface="Times New Roman"/>
                <a:ea typeface="Droid Sans Fallback"/>
              </a:rPr>
              <a:t>Résumé</a:t>
            </a:r>
            <a:endParaRPr lang="fr-FR" sz="1000" b="0" strike="noStrike" spc="-1" dirty="0">
              <a:solidFill>
                <a:srgbClr val="000000"/>
              </a:solidFill>
              <a:latin typeface="Arial"/>
            </a:endParaRPr>
          </a:p>
          <a:p>
            <a:pPr algn="just">
              <a:lnSpc>
                <a:spcPct val="100000"/>
              </a:lnSpc>
              <a:tabLst>
                <a:tab pos="1346040" algn="l"/>
                <a:tab pos="3049560" algn="l"/>
              </a:tabLst>
            </a:pPr>
            <a:r>
              <a:rPr lang="fr-FR" sz="900" dirty="0">
                <a:latin typeface="Times New Roman" panose="02020603050405020304" pitchFamily="18" charset="0"/>
                <a:cs typeface="Times New Roman" panose="02020603050405020304" pitchFamily="18" charset="0"/>
              </a:rPr>
              <a:t>Les enjeux actuels de la transition énergétique nous incitent à développer des solutions d’amélioration des performances énergétiques de composants thermiques par le développement d’équipements destinés à stocker l’énergie thermique, pouvant avoir un impact positif sur le système dans lequel ils sont intégrés, en termes d’efficacité énergétique et/ou de durabilité. Les Matériaux à Changement de Phase (MCP) ont l’avantage de pouvoir stocker l’énergie thermique et de la refournir sur une plage de température souhaitée. Deux contraintes majeures sont cependant inhérentes aux MCP : leur faible conductivité thermique et leur expansion volumique. Cette thèse de doctorat analyse l’apport d’un MCP sur la densification énergétique du réservoir d’eau chaude sanitaire. Une approche locale est tout d’abord réalisée en compartimentant le MCP dans plusieurs motifs géométriques répartis sur l’enveloppe du réservoir. Des simulations numériques sont réalisées dans un premier temps pour déterminer les dimensions adéquates du motif géométrique afin de maximiser les transferts thermiques lors de la fusion ou de la solidification du MCP. Une étude globale sur le réservoir est ensuite effectuée afin d’évaluer la densification énergétique obtenue. Dans un deuxième temps, une étude expérimentale du processus de fusion et de solidification de plusieurs MCP dans une configuration </a:t>
            </a:r>
            <a:r>
              <a:rPr lang="fr-FR" sz="900" dirty="0" err="1">
                <a:latin typeface="Times New Roman" panose="02020603050405020304" pitchFamily="18" charset="0"/>
                <a:cs typeface="Times New Roman" panose="02020603050405020304" pitchFamily="18" charset="0"/>
              </a:rPr>
              <a:t>cylindro</a:t>
            </a:r>
            <a:r>
              <a:rPr lang="fr-FR" sz="900" dirty="0">
                <a:latin typeface="Times New Roman" panose="02020603050405020304" pitchFamily="18" charset="0"/>
                <a:cs typeface="Times New Roman" panose="02020603050405020304" pitchFamily="18" charset="0"/>
              </a:rPr>
              <a:t>-annulaire a ensuite été réalisée afin de valider les modèles numériques préalablement utilisés. Elle met aussi en évidence l’influence de différents gradients de température imposés sur la cinétique de fusion-solidification d’un MCP et l’influence d’un même gradient de température sur la cinétique de fusion-solidification de plusieurs MCP. Une mesure de l’expansion volumique a enfin été réalisée à l’aide d’un dispositif expérimental de visualisation du front de fusion-solidification. Dans un troisième temps, une étude numérique a consisté à prendre en compte l’influence de la stratification thermique dans un réservoir d’eau chaude via une condition aux limites appropriée sur le motif géométrique. Enfin, une étude numérique faisant varier les matériaux de l’enveloppe a été réalisée afin de quantifier les transferts thermiques entre l’enveloppe du motif géométrique et le MCP. Toutes ces études ont permis de développer des corrélations thermiques pour aider au dimensionnement d’un réservoir d’eau chaude intégrant une composante stockage latent dans son enveloppe</a:t>
            </a:r>
            <a:endParaRPr lang="fr-FR" sz="9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908280"/>
          </a:xfrm>
          <a:prstGeom prst="rect">
            <a:avLst/>
          </a:prstGeom>
          <a:noFill/>
          <a:ln w="0">
            <a:noFill/>
          </a:ln>
        </p:spPr>
        <p:txBody>
          <a:bodyPr lIns="90000" tIns="45000" rIns="90000" bIns="45000" anchor="ctr">
            <a:noAutofit/>
          </a:bodyPr>
          <a:lstStyle/>
          <a:p>
            <a:pPr algn="ctr">
              <a:lnSpc>
                <a:spcPct val="100000"/>
              </a:lnSpc>
              <a:buNone/>
            </a:pPr>
            <a:r>
              <a:rPr lang="fr-FR" sz="2000" b="1" strike="noStrike" cap="all" spc="-1" dirty="0">
                <a:solidFill>
                  <a:srgbClr val="000000"/>
                </a:solidFill>
                <a:latin typeface="Arial"/>
              </a:rPr>
              <a:t>AVIS de </a:t>
            </a:r>
            <a:br>
              <a:rPr sz="2000" dirty="0"/>
            </a:br>
            <a:r>
              <a:rPr lang="fr-FR" sz="2000" b="1" strike="noStrike" cap="all" spc="-1" dirty="0">
                <a:solidFill>
                  <a:srgbClr val="000000"/>
                </a:solidFill>
                <a:latin typeface="Arial"/>
              </a:rPr>
              <a:t>Soutenance de thèse</a:t>
            </a:r>
            <a:endParaRPr lang="fr-FR" sz="20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137036" y="54892"/>
            <a:ext cx="2102880" cy="817597"/>
          </a:xfrm>
          <a:prstGeom prst="rect">
            <a:avLst/>
          </a:prstGeom>
        </p:spPr>
      </p:pic>
      <p:sp>
        <p:nvSpPr>
          <p:cNvPr id="3" name="Rectangle 2">
            <a:extLst>
              <a:ext uri="{FF2B5EF4-FFF2-40B4-BE49-F238E27FC236}">
                <a16:creationId xmlns:a16="http://schemas.microsoft.com/office/drawing/2014/main" id="{4315D5D0-B04A-46BF-AD01-FE2A714F5395}"/>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pic>
        <p:nvPicPr>
          <p:cNvPr id="8" name="Picture 2" descr="Chaudières elm Leblanc : prix, installation et entretien l Nos marques |  Garanka.fr">
            <a:extLst>
              <a:ext uri="{FF2B5EF4-FFF2-40B4-BE49-F238E27FC236}">
                <a16:creationId xmlns:a16="http://schemas.microsoft.com/office/drawing/2014/main" id="{73583899-482D-4183-B728-4E57AF83233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87612" y="74689"/>
            <a:ext cx="1510058" cy="402682"/>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Bosch Logo : histoire, signification de l'emblème">
            <a:extLst>
              <a:ext uri="{FF2B5EF4-FFF2-40B4-BE49-F238E27FC236}">
                <a16:creationId xmlns:a16="http://schemas.microsoft.com/office/drawing/2014/main" id="{F28CC05E-FA56-4E3C-ABBB-24C3807D29A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7612" y="463691"/>
            <a:ext cx="1059801" cy="59613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3">
            <a:extLst>
              <a:ext uri="{FF2B5EF4-FFF2-40B4-BE49-F238E27FC236}">
                <a16:creationId xmlns:a16="http://schemas.microsoft.com/office/drawing/2014/main" id="{62C0AA53-A973-4F84-A2FD-9C66AE6290E7}"/>
              </a:ext>
            </a:extLst>
          </p:cNvPr>
          <p:cNvPicPr>
            <a:picLocks noChangeAspect="1"/>
          </p:cNvPicPr>
          <p:nvPr/>
        </p:nvPicPr>
        <p:blipFill rotWithShape="1">
          <a:blip r:embed="rId6">
            <a:extLst>
              <a:ext uri="{28A0092B-C50C-407E-A947-70E740481C1C}">
                <a14:useLocalDpi xmlns:a14="http://schemas.microsoft.com/office/drawing/2010/main" val="0"/>
              </a:ext>
            </a:extLst>
          </a:blip>
          <a:srcRect l="473" t="24358" r="-473" b="24612"/>
          <a:stretch/>
        </p:blipFill>
        <p:spPr>
          <a:xfrm>
            <a:off x="6124884" y="-33886"/>
            <a:ext cx="1320684" cy="380930"/>
          </a:xfrm>
          <a:prstGeom prst="rect">
            <a:avLst/>
          </a:prstGeom>
        </p:spPr>
      </p:pic>
      <p:pic>
        <p:nvPicPr>
          <p:cNvPr id="11" name="Picture 8" descr="index - Université de Lille - Sciences de l'information et du document">
            <a:extLst>
              <a:ext uri="{FF2B5EF4-FFF2-40B4-BE49-F238E27FC236}">
                <a16:creationId xmlns:a16="http://schemas.microsoft.com/office/drawing/2014/main" id="{E0053536-E989-47A8-87A2-A66A838C9A56}"/>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8566" t="19707" r="8644" b="19381"/>
          <a:stretch/>
        </p:blipFill>
        <p:spPr bwMode="auto">
          <a:xfrm>
            <a:off x="1711345" y="497953"/>
            <a:ext cx="1024043" cy="318994"/>
          </a:xfrm>
          <a:prstGeom prst="rect">
            <a:avLst/>
          </a:prstGeom>
          <a:noFill/>
          <a:extLst>
            <a:ext uri="{909E8E84-426E-40DD-AFC4-6F175D3DCCD1}">
              <a14:hiddenFill xmlns:a14="http://schemas.microsoft.com/office/drawing/2010/main">
                <a:solidFill>
                  <a:srgbClr val="FFFFFF"/>
                </a:solidFill>
              </a14:hiddenFill>
            </a:ext>
          </a:extLst>
        </p:spPr>
      </p:pic>
      <p:pic>
        <p:nvPicPr>
          <p:cNvPr id="12" name="Image 11">
            <a:extLst>
              <a:ext uri="{FF2B5EF4-FFF2-40B4-BE49-F238E27FC236}">
                <a16:creationId xmlns:a16="http://schemas.microsoft.com/office/drawing/2014/main" id="{1E5459EA-4B7E-41C1-B59D-F2E21C5CEB40}"/>
              </a:ext>
            </a:extLst>
          </p:cNvPr>
          <p:cNvPicPr>
            <a:picLocks noChangeAspect="1"/>
          </p:cNvPicPr>
          <p:nvPr/>
        </p:nvPicPr>
        <p:blipFill rotWithShape="1">
          <a:blip r:embed="rId8"/>
          <a:srcRect l="13408" t="18836" r="12105" b="23317"/>
          <a:stretch/>
        </p:blipFill>
        <p:spPr>
          <a:xfrm>
            <a:off x="6258932" y="344875"/>
            <a:ext cx="991333" cy="544144"/>
          </a:xfrm>
          <a:prstGeom prst="rect">
            <a:avLst/>
          </a:prstGeom>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5401</TotalTime>
  <Words>671</Words>
  <Application>Microsoft Office PowerPoint</Application>
  <PresentationFormat>Affichage à l'écran (4:3)</PresentationFormat>
  <Paragraphs>32</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669</cp:revision>
  <cp:lastPrinted>2024-11-04T14:07:48Z</cp:lastPrinted>
  <dcterms:created xsi:type="dcterms:W3CDTF">2017-02-14T10:24:51Z</dcterms:created>
  <dcterms:modified xsi:type="dcterms:W3CDTF">2024-12-06T14:08:33Z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