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7"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E4117F6-E8AC-48D7-B5B6-226910CADD33}">
          <p14:sldIdLst>
            <p14:sldId id="257"/>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62" autoAdjust="0"/>
  </p:normalViewPr>
  <p:slideViewPr>
    <p:cSldViewPr snapToGrid="0" showGuides="1">
      <p:cViewPr varScale="1">
        <p:scale>
          <a:sx n="59" d="100"/>
          <a:sy n="59" d="100"/>
        </p:scale>
        <p:origin x="1428" y="2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4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4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45" name="PlaceHolder 4"/>
          <p:cNvSpPr>
            <a:spLocks noGrp="1"/>
          </p:cNvSpPr>
          <p:nvPr>
            <p:ph type="dt" idx="3"/>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46" name="PlaceHolder 5"/>
          <p:cNvSpPr>
            <a:spLocks noGrp="1"/>
          </p:cNvSpPr>
          <p:nvPr>
            <p:ph type="ftr" idx="4"/>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47" name="PlaceHolder 6"/>
          <p:cNvSpPr>
            <a:spLocks noGrp="1"/>
          </p:cNvSpPr>
          <p:nvPr>
            <p:ph type="sldNum" idx="5"/>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4C273167-EC86-4623-B233-61CB888C75A3}"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extLst>
      <p:ext uri="{BB962C8B-B14F-4D97-AF65-F5344CB8AC3E}">
        <p14:creationId xmlns:p14="http://schemas.microsoft.com/office/powerpoint/2010/main" val="3134170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PlaceHolder 1"/>
          <p:cNvSpPr>
            <a:spLocks noGrp="1" noRot="1" noChangeAspect="1"/>
          </p:cNvSpPr>
          <p:nvPr>
            <p:ph type="sldImg"/>
          </p:nvPr>
        </p:nvSpPr>
        <p:spPr>
          <a:xfrm>
            <a:off x="917575" y="744538"/>
            <a:ext cx="4962525" cy="3722687"/>
          </a:xfrm>
          <a:prstGeom prst="rect">
            <a:avLst/>
          </a:prstGeom>
          <a:ln w="0">
            <a:noFill/>
          </a:ln>
        </p:spPr>
      </p:sp>
      <p:sp>
        <p:nvSpPr>
          <p:cNvPr id="58" name="PlaceHolder 2"/>
          <p:cNvSpPr>
            <a:spLocks noGrp="1"/>
          </p:cNvSpPr>
          <p:nvPr>
            <p:ph type="body"/>
          </p:nvPr>
        </p:nvSpPr>
        <p:spPr>
          <a:xfrm>
            <a:off x="679680" y="4715280"/>
            <a:ext cx="5437800" cy="4466520"/>
          </a:xfrm>
          <a:prstGeom prst="rect">
            <a:avLst/>
          </a:prstGeom>
          <a:noFill/>
          <a:ln w="0">
            <a:noFill/>
          </a:ln>
        </p:spPr>
        <p:txBody>
          <a:bodyPr anchor="t">
            <a:normAutofit/>
          </a:bodyPr>
          <a:lstStyle/>
          <a:p>
            <a:pPr marL="216000" indent="0">
              <a:buNone/>
            </a:pPr>
            <a:endParaRPr lang="fr-FR" sz="1800" b="0" strike="noStrike" spc="-1">
              <a:solidFill>
                <a:srgbClr val="000000"/>
              </a:solidFill>
              <a:latin typeface="Arial"/>
            </a:endParaRPr>
          </a:p>
        </p:txBody>
      </p:sp>
      <p:sp>
        <p:nvSpPr>
          <p:cNvPr id="59" name="PlaceHolder 3"/>
          <p:cNvSpPr>
            <a:spLocks noGrp="1"/>
          </p:cNvSpPr>
          <p:nvPr>
            <p:ph type="sldNum" idx="6"/>
          </p:nvPr>
        </p:nvSpPr>
        <p:spPr>
          <a:xfrm>
            <a:off x="3850560" y="9428760"/>
            <a:ext cx="2945160" cy="49608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91697B15-C3D0-4832-904F-95BCAB8E6967}" type="slidenum">
              <a:rPr lang="fr-FR" sz="1200" b="0" strike="noStrike" spc="-1">
                <a:solidFill>
                  <a:srgbClr val="000000"/>
                </a:solidFill>
                <a:latin typeface="+mn-lt"/>
                <a:ea typeface="+mn-ea"/>
              </a:rPr>
              <a:t>1</a:t>
            </a:fld>
            <a:endParaRPr lang="fr-FR" sz="1200" b="0" strike="noStrike" spc="-1">
              <a:solidFill>
                <a:srgbClr val="000000"/>
              </a:solidFill>
              <a:latin typeface="Times New Roman"/>
            </a:endParaRPr>
          </a:p>
        </p:txBody>
      </p:sp>
    </p:spTree>
    <p:extLst>
      <p:ext uri="{BB962C8B-B14F-4D97-AF65-F5344CB8AC3E}">
        <p14:creationId xmlns:p14="http://schemas.microsoft.com/office/powerpoint/2010/main" val="1406807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8" name="PlaceHolder 2"/>
          <p:cNvSpPr>
            <a:spLocks noGrp="1"/>
          </p:cNvSpPr>
          <p:nvPr>
            <p:ph/>
          </p:nvPr>
        </p:nvSpPr>
        <p:spPr>
          <a:xfrm>
            <a:off x="617400" y="15127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9" name="PlaceHolder 3"/>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1"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2"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3"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4" name="PlaceHolder 5"/>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6" name="PlaceHolder 2"/>
          <p:cNvSpPr>
            <a:spLocks noGrp="1"/>
          </p:cNvSpPr>
          <p:nvPr>
            <p:ph/>
          </p:nvPr>
        </p:nvSpPr>
        <p:spPr>
          <a:xfrm>
            <a:off x="61740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7" name="PlaceHolder 3"/>
          <p:cNvSpPr>
            <a:spLocks noGrp="1"/>
          </p:cNvSpPr>
          <p:nvPr>
            <p:ph/>
          </p:nvPr>
        </p:nvSpPr>
        <p:spPr>
          <a:xfrm>
            <a:off x="32882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8" name="PlaceHolder 4"/>
          <p:cNvSpPr>
            <a:spLocks noGrp="1"/>
          </p:cNvSpPr>
          <p:nvPr>
            <p:ph/>
          </p:nvPr>
        </p:nvSpPr>
        <p:spPr>
          <a:xfrm>
            <a:off x="59594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9" name="PlaceHolder 5"/>
          <p:cNvSpPr>
            <a:spLocks noGrp="1"/>
          </p:cNvSpPr>
          <p:nvPr>
            <p:ph/>
          </p:nvPr>
        </p:nvSpPr>
        <p:spPr>
          <a:xfrm>
            <a:off x="61740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0" name="PlaceHolder 6"/>
          <p:cNvSpPr>
            <a:spLocks noGrp="1"/>
          </p:cNvSpPr>
          <p:nvPr>
            <p:ph/>
          </p:nvPr>
        </p:nvSpPr>
        <p:spPr>
          <a:xfrm>
            <a:off x="32882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1" name="PlaceHolder 7"/>
          <p:cNvSpPr>
            <a:spLocks noGrp="1"/>
          </p:cNvSpPr>
          <p:nvPr>
            <p:ph/>
          </p:nvPr>
        </p:nvSpPr>
        <p:spPr>
          <a:xfrm>
            <a:off x="59594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 name="PlaceHolder 2"/>
          <p:cNvSpPr>
            <a:spLocks noGrp="1"/>
          </p:cNvSpPr>
          <p:nvPr>
            <p:ph type="subTitle"/>
          </p:nvPr>
        </p:nvSpPr>
        <p:spPr>
          <a:xfrm>
            <a:off x="617400" y="1512720"/>
            <a:ext cx="7899120" cy="397620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9" name="PlaceHolder 2"/>
          <p:cNvSpPr>
            <a:spLocks noGrp="1"/>
          </p:cNvSpPr>
          <p:nvPr>
            <p:ph/>
          </p:nvPr>
        </p:nvSpPr>
        <p:spPr>
          <a:xfrm>
            <a:off x="617400" y="1512720"/>
            <a:ext cx="78991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1"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2"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259640" y="188640"/>
            <a:ext cx="7014240" cy="20354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6"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7"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8"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0"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1"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2" name="PlaceHolder 4"/>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4"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5"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6" name="PlaceHolder 4"/>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p:nvPr/>
        </p:nvSpPr>
        <p:spPr>
          <a:xfrm>
            <a:off x="0" y="0"/>
            <a:ext cx="9143640" cy="917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ndParaRPr>
          </a:p>
        </p:txBody>
      </p:sp>
      <p:pic>
        <p:nvPicPr>
          <p:cNvPr id="7" name="Image 8"/>
          <p:cNvPicPr/>
          <p:nvPr/>
        </p:nvPicPr>
        <p:blipFill>
          <a:blip r:embed="rId14"/>
          <a:stretch/>
        </p:blipFill>
        <p:spPr>
          <a:xfrm>
            <a:off x="104760" y="114120"/>
            <a:ext cx="1013760" cy="688680"/>
          </a:xfrm>
          <a:prstGeom prst="rect">
            <a:avLst/>
          </a:prstGeom>
          <a:ln w="0">
            <a:noFill/>
          </a:ln>
        </p:spPr>
      </p:pic>
      <p:sp>
        <p:nvSpPr>
          <p:cNvPr id="2" name="PlaceHolder 1"/>
          <p:cNvSpPr>
            <a:spLocks noGrp="1"/>
          </p:cNvSpPr>
          <p:nvPr>
            <p:ph type="title"/>
          </p:nvPr>
        </p:nvSpPr>
        <p:spPr>
          <a:xfrm>
            <a:off x="1259640" y="188640"/>
            <a:ext cx="7014240" cy="438840"/>
          </a:xfrm>
          <a:prstGeom prst="rect">
            <a:avLst/>
          </a:prstGeom>
          <a:noFill/>
          <a:ln w="0">
            <a:noFill/>
          </a:ln>
        </p:spPr>
        <p:txBody>
          <a:bodyPr lIns="90000" tIns="45000" rIns="90000" bIns="45000" anchor="t">
            <a:noAutofit/>
          </a:bodyPr>
          <a:lstStyle/>
          <a:p>
            <a:pPr indent="0">
              <a:lnSpc>
                <a:spcPct val="100000"/>
              </a:lnSpc>
              <a:buNone/>
            </a:pPr>
            <a:r>
              <a:rPr lang="fr-FR" sz="1200" b="1" strike="noStrike" cap="all" spc="-1">
                <a:solidFill>
                  <a:srgbClr val="000000"/>
                </a:solidFill>
                <a:latin typeface="Arial"/>
              </a:rPr>
              <a:t>Modifiez le style du titre</a:t>
            </a:r>
            <a:endParaRPr lang="fr-FR" sz="1200" b="0" strike="noStrike" spc="-1">
              <a:solidFill>
                <a:srgbClr val="000000"/>
              </a:solidFill>
              <a:latin typeface="Arial"/>
            </a:endParaRPr>
          </a:p>
        </p:txBody>
      </p:sp>
      <p:sp>
        <p:nvSpPr>
          <p:cNvPr id="3" name="PlaceHolder 2"/>
          <p:cNvSpPr>
            <a:spLocks noGrp="1"/>
          </p:cNvSpPr>
          <p:nvPr>
            <p:ph type="body"/>
          </p:nvPr>
        </p:nvSpPr>
        <p:spPr>
          <a:xfrm>
            <a:off x="617400" y="1512720"/>
            <a:ext cx="7899120" cy="3976200"/>
          </a:xfrm>
          <a:prstGeom prst="rect">
            <a:avLst/>
          </a:prstGeom>
          <a:noFill/>
          <a:ln w="0">
            <a:noFill/>
          </a:ln>
        </p:spPr>
        <p:txBody>
          <a:bodyPr lIns="90000" tIns="45000" rIns="90000" bIns="45000" anchor="t">
            <a:noAutofit/>
          </a:bodyPr>
          <a:lstStyle/>
          <a:p>
            <a:pPr indent="0">
              <a:lnSpc>
                <a:spcPct val="100000"/>
              </a:lnSpc>
              <a:buNone/>
              <a:tabLst>
                <a:tab pos="0" algn="l"/>
              </a:tabLst>
            </a:pPr>
            <a:r>
              <a:rPr lang="fr-FR" sz="1500" b="0" strike="noStrike" spc="-1">
                <a:solidFill>
                  <a:schemeClr val="accent5"/>
                </a:solidFill>
                <a:latin typeface="Arial"/>
              </a:rPr>
              <a:t>Modifiez les styles du texte du masque</a:t>
            </a:r>
          </a:p>
          <a:p>
            <a:pPr indent="0">
              <a:lnSpc>
                <a:spcPct val="100000"/>
              </a:lnSpc>
              <a:buNone/>
              <a:tabLst>
                <a:tab pos="0" algn="l"/>
              </a:tabLst>
            </a:pPr>
            <a:r>
              <a:rPr lang="fr-FR" sz="1700" b="1" strike="noStrike" spc="-1">
                <a:solidFill>
                  <a:srgbClr val="F2A900"/>
                </a:solidFill>
                <a:latin typeface="Arial"/>
              </a:rPr>
              <a:t>Deuxième niveau</a:t>
            </a:r>
            <a:endParaRPr lang="fr-FR" sz="1700" b="0" strike="noStrike" spc="-1">
              <a:solidFill>
                <a:schemeClr val="accent5"/>
              </a:solidFill>
              <a:latin typeface="Arial"/>
            </a:endParaRPr>
          </a:p>
          <a:p>
            <a:pPr indent="0">
              <a:lnSpc>
                <a:spcPct val="100000"/>
              </a:lnSpc>
              <a:buNone/>
              <a:tabLst>
                <a:tab pos="0" algn="l"/>
              </a:tabLst>
            </a:pPr>
            <a:r>
              <a:rPr lang="fr-FR" sz="1000" b="0" strike="noStrike" spc="-1">
                <a:solidFill>
                  <a:srgbClr val="000000"/>
                </a:solidFill>
                <a:latin typeface="Arial"/>
              </a:rPr>
              <a:t>Troisième niveau</a:t>
            </a:r>
            <a:endParaRPr lang="fr-FR" sz="1000" b="0" strike="noStrike" spc="-1">
              <a:solidFill>
                <a:schemeClr val="accent5"/>
              </a:solidFill>
              <a:latin typeface="Arial"/>
            </a:endParaRPr>
          </a:p>
          <a:p>
            <a:pPr marL="171360" lvl="3" indent="-171360">
              <a:lnSpc>
                <a:spcPct val="100000"/>
              </a:lnSpc>
              <a:buClr>
                <a:srgbClr val="F2A900"/>
              </a:buClr>
              <a:buFont typeface="Arial"/>
              <a:buChar char="►"/>
              <a:tabLst>
                <a:tab pos="0" algn="l"/>
              </a:tabLst>
            </a:pPr>
            <a:r>
              <a:rPr lang="fr-FR" sz="1000" b="0" strike="noStrike" spc="-1">
                <a:solidFill>
                  <a:srgbClr val="000000"/>
                </a:solidFill>
                <a:latin typeface="Arial"/>
              </a:rPr>
              <a:t>Quatrième niveau</a:t>
            </a:r>
          </a:p>
          <a:p>
            <a:pPr marL="361800" lvl="4" indent="-171360">
              <a:lnSpc>
                <a:spcPct val="100000"/>
              </a:lnSpc>
              <a:buClr>
                <a:srgbClr val="F2A900"/>
              </a:buClr>
              <a:buFont typeface="Arial"/>
              <a:buChar char="-"/>
              <a:tabLst>
                <a:tab pos="0" algn="l"/>
              </a:tabLst>
            </a:pPr>
            <a:r>
              <a:rPr lang="fr-FR" sz="1000" b="0" strike="noStrike" spc="-1">
                <a:solidFill>
                  <a:srgbClr val="000000"/>
                </a:solidFill>
                <a:latin typeface="Arial"/>
              </a:rPr>
              <a:t>Cinquième niveau</a:t>
            </a:r>
          </a:p>
        </p:txBody>
      </p:sp>
      <p:sp>
        <p:nvSpPr>
          <p:cNvPr id="4" name="PlaceHolder 3"/>
          <p:cNvSpPr>
            <a:spLocks noGrp="1"/>
          </p:cNvSpPr>
          <p:nvPr>
            <p:ph type="dt" idx="1"/>
          </p:nvPr>
        </p:nvSpPr>
        <p:spPr>
          <a:xfrm>
            <a:off x="0" y="6669360"/>
            <a:ext cx="264600" cy="179640"/>
          </a:xfrm>
          <a:prstGeom prst="rect">
            <a:avLst/>
          </a:prstGeom>
          <a:noFill/>
          <a:ln w="0">
            <a:noFill/>
          </a:ln>
        </p:spPr>
        <p:txBody>
          <a:bodyPr lIns="0" tIns="0" rIns="0" bIns="0" anchor="ctr">
            <a:noAutofit/>
          </a:bodyPr>
          <a:lstStyle>
            <a:lvl1pPr indent="0" algn="ctr">
              <a:lnSpc>
                <a:spcPct val="100000"/>
              </a:lnSpc>
              <a:buNone/>
              <a:defRPr lang="fr-FR" sz="100" b="0" strike="noStrike" spc="-1">
                <a:solidFill>
                  <a:srgbClr val="FFFFFE">
                    <a:alpha val="0"/>
                  </a:srgbClr>
                </a:solidFill>
                <a:latin typeface="Arial"/>
              </a:defRPr>
            </a:lvl1pPr>
          </a:lstStyle>
          <a:p>
            <a:pPr indent="0" algn="ctr">
              <a:lnSpc>
                <a:spcPct val="100000"/>
              </a:lnSpc>
              <a:buNone/>
            </a:pPr>
            <a:r>
              <a:rPr lang="fr-FR" sz="100" b="0" strike="noStrike" spc="-1">
                <a:solidFill>
                  <a:srgbClr val="FFFFFE">
                    <a:alpha val="0"/>
                  </a:srgbClr>
                </a:solidFill>
                <a:latin typeface="Arial"/>
              </a:rPr>
              <a:t> </a:t>
            </a:r>
            <a:endParaRPr lang="fr-FR" sz="100" b="0" strike="noStrike" spc="-1">
              <a:solidFill>
                <a:srgbClr val="000000"/>
              </a:solidFill>
              <a:latin typeface="Times New Roman"/>
            </a:endParaRPr>
          </a:p>
        </p:txBody>
      </p:sp>
      <p:sp>
        <p:nvSpPr>
          <p:cNvPr id="5" name="PlaceHolder 4"/>
          <p:cNvSpPr>
            <a:spLocks noGrp="1"/>
          </p:cNvSpPr>
          <p:nvPr>
            <p:ph type="ftr" idx="2"/>
          </p:nvPr>
        </p:nvSpPr>
        <p:spPr>
          <a:xfrm>
            <a:off x="1778040" y="6060960"/>
            <a:ext cx="5587560" cy="359640"/>
          </a:xfrm>
          <a:prstGeom prst="rect">
            <a:avLst/>
          </a:prstGeom>
          <a:noFill/>
          <a:ln w="0">
            <a:noFill/>
          </a:ln>
        </p:spPr>
        <p:txBody>
          <a:bodyPr lIns="90000" tIns="45000" rIns="90000" bIns="45000" anchor="t">
            <a:noAutofit/>
          </a:bodyPr>
          <a:lstStyle>
            <a:lvl1pPr indent="0" algn="r">
              <a:lnSpc>
                <a:spcPct val="100000"/>
              </a:lnSpc>
              <a:buNone/>
              <a:defRPr lang="fr-FR" sz="1800" b="0" strike="noStrike" spc="-1">
                <a:solidFill>
                  <a:srgbClr val="000000"/>
                </a:solidFill>
                <a:latin typeface="Arial"/>
              </a:defRPr>
            </a:lvl1pPr>
          </a:lstStyle>
          <a:p>
            <a:pPr indent="0" algn="r">
              <a:lnSpc>
                <a:spcPct val="100000"/>
              </a:lnSpc>
              <a:buNone/>
            </a:pPr>
            <a:r>
              <a:rPr lang="fr-FR" sz="1800" b="0" strike="noStrike" spc="-1">
                <a:solidFill>
                  <a:srgbClr val="000000"/>
                </a:solidFill>
                <a:latin typeface="Arial"/>
              </a:rPr>
              <a:t> </a:t>
            </a:r>
            <a:endParaRPr lang="fr-FR" sz="18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100000">
              <a:srgbClr val="FFFFFF"/>
            </a:gs>
            <a:gs pos="100000">
              <a:srgbClr val="7DE9FF"/>
            </a:gs>
          </a:gsLst>
          <a:lin ang="16200000"/>
        </a:gradFill>
        <a:effectLst/>
      </p:bgPr>
    </p:bg>
    <p:spTree>
      <p:nvGrpSpPr>
        <p:cNvPr id="1" name=""/>
        <p:cNvGrpSpPr/>
        <p:nvPr/>
      </p:nvGrpSpPr>
      <p:grpSpPr>
        <a:xfrm>
          <a:off x="0" y="0"/>
          <a:ext cx="0" cy="0"/>
          <a:chOff x="0" y="0"/>
          <a:chExt cx="0" cy="0"/>
        </a:xfrm>
      </p:grpSpPr>
      <p:sp>
        <p:nvSpPr>
          <p:cNvPr id="48" name="Rectangle 5"/>
          <p:cNvSpPr/>
          <p:nvPr/>
        </p:nvSpPr>
        <p:spPr>
          <a:xfrm>
            <a:off x="26642" y="33924"/>
            <a:ext cx="9143640" cy="7125027"/>
          </a:xfrm>
          <a:prstGeom prst="rect">
            <a:avLst/>
          </a:prstGeom>
          <a:noFill/>
          <a:ln w="0">
            <a:noFill/>
          </a:ln>
        </p:spPr>
        <p:style>
          <a:lnRef idx="0">
            <a:scrgbClr r="0" g="0" b="0"/>
          </a:lnRef>
          <a:fillRef idx="0">
            <a:scrgbClr r="0" g="0" b="0"/>
          </a:fillRef>
          <a:effectRef idx="0">
            <a:scrgbClr r="0" g="0" b="0"/>
          </a:effectRef>
          <a:fontRef idx="minor"/>
        </p:style>
        <p:txBody>
          <a:bodyPr numCol="1" spcCol="0" anchor="t">
            <a:spAutoFit/>
          </a:bodyPr>
          <a:lstStyle/>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gn="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 d’accueil : </a:t>
            </a:r>
            <a:r>
              <a:rPr lang="fr-FR" sz="1000" dirty="0">
                <a:latin typeface="Times New Roman" panose="02020603050405020304" pitchFamily="18" charset="0"/>
                <a:cs typeface="Times New Roman" panose="02020603050405020304" pitchFamily="18" charset="0"/>
              </a:rPr>
              <a:t>CERI MP Centre d'Enseignement de Recherche et d'Innovation Matériaux et Procédés IMT Nord Europe</a:t>
            </a:r>
          </a:p>
          <a:p>
            <a:pPr lvl="0" eaLnBrk="0" fontAlgn="base" hangingPunct="0">
              <a:spcBef>
                <a:spcPct val="0"/>
              </a:spcBef>
              <a:spcAft>
                <a:spcPct val="0"/>
              </a:spcAft>
            </a:pP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Ecole Doctorale : SMRE 104 </a:t>
            </a:r>
            <a:r>
              <a:rPr lang="fr-FR" sz="1000" dirty="0">
                <a:latin typeface="Times New Roman" panose="02020603050405020304" pitchFamily="18" charset="0"/>
                <a:cs typeface="Times New Roman" panose="02020603050405020304" pitchFamily="18" charset="0"/>
              </a:rPr>
              <a:t>(U-Lille, Centrale Lille Institut, IMT Nord Europe)</a:t>
            </a:r>
          </a:p>
          <a:p>
            <a:pPr>
              <a:lnSpc>
                <a:spcPct val="100000"/>
              </a:lnSpc>
            </a:pPr>
            <a:endParaRPr lang="fr-FR" sz="600" b="0" strike="noStrike" spc="-1" dirty="0">
              <a:solidFill>
                <a:srgbClr val="000000"/>
              </a:solidFill>
              <a:latin typeface="Arial"/>
            </a:endParaRPr>
          </a:p>
          <a:p>
            <a:pPr algn="ctr">
              <a:lnSpc>
                <a:spcPct val="100000"/>
              </a:lnSpc>
            </a:pPr>
            <a:r>
              <a:rPr lang="fr-FR" sz="1000" b="0" strike="noStrike" spc="-1" dirty="0">
                <a:solidFill>
                  <a:srgbClr val="000000"/>
                </a:solidFill>
                <a:latin typeface="Times New Roman"/>
                <a:ea typeface="Droid Sans Fallback"/>
              </a:rPr>
              <a:t>THÈSE présentée en vue d’obtenir le grade de DOCTEUR</a:t>
            </a:r>
            <a:r>
              <a:rPr lang="fr-FR" sz="1000" b="0" strike="noStrike" spc="-1" dirty="0">
                <a:solidFill>
                  <a:srgbClr val="FF0000"/>
                </a:solidFill>
                <a:latin typeface="Times New Roman"/>
                <a:ea typeface="Droid Sans Fallback"/>
              </a:rPr>
              <a:t> </a:t>
            </a:r>
            <a:r>
              <a:rPr lang="fr-FR" sz="1000" b="0" strike="noStrike" spc="-1" dirty="0">
                <a:solidFill>
                  <a:srgbClr val="000000"/>
                </a:solidFill>
                <a:latin typeface="Times New Roman"/>
                <a:ea typeface="Droid Sans Fallback"/>
              </a:rPr>
              <a:t>en</a:t>
            </a:r>
            <a:r>
              <a:rPr lang="fr-FR" sz="1000" spc="-1" dirty="0">
                <a:solidFill>
                  <a:srgbClr val="000000"/>
                </a:solidFill>
                <a:latin typeface="Times New Roman"/>
                <a:ea typeface="Droid Sans Fallback"/>
              </a:rPr>
              <a:t> Mécanique des solides, des matériaux, des structures et des surfaces</a:t>
            </a:r>
          </a:p>
          <a:p>
            <a:pPr algn="ctr">
              <a:lnSpc>
                <a:spcPct val="100000"/>
              </a:lnSpc>
            </a:pPr>
            <a:r>
              <a:rPr lang="fr-FR" sz="1000" spc="-1" dirty="0">
                <a:solidFill>
                  <a:srgbClr val="000000"/>
                </a:solidFill>
                <a:latin typeface="Times New Roman"/>
              </a:rPr>
              <a:t>Par</a:t>
            </a:r>
          </a:p>
          <a:p>
            <a:pPr algn="ctr">
              <a:lnSpc>
                <a:spcPct val="100000"/>
              </a:lnSpc>
            </a:pPr>
            <a:r>
              <a:rPr lang="fr-FR" b="1" spc="-1" dirty="0">
                <a:solidFill>
                  <a:srgbClr val="000000"/>
                </a:solidFill>
                <a:latin typeface="Times New Roman" panose="02020603050405020304" pitchFamily="18" charset="0"/>
                <a:ea typeface="Droid Sans Fallback"/>
                <a:cs typeface="Times New Roman" panose="02020603050405020304" pitchFamily="18" charset="0"/>
              </a:rPr>
              <a:t>Bilal MEEMARY</a:t>
            </a:r>
            <a:endParaRPr lang="fr-FR" spc="-1" dirty="0">
              <a:solidFill>
                <a:srgbClr val="000000"/>
              </a:solidFill>
              <a:latin typeface="Times New Roman" panose="02020603050405020304" pitchFamily="18" charset="0"/>
              <a:cs typeface="Times New Roman" panose="02020603050405020304" pitchFamily="18" charset="0"/>
            </a:endParaRPr>
          </a:p>
          <a:p>
            <a:pPr algn="ctr"/>
            <a:r>
              <a:rPr lang="fr-FR" altLang="zh-CN" sz="800" dirty="0">
                <a:latin typeface="Times New Roman" panose="02020603050405020304" pitchFamily="18" charset="0"/>
                <a:ea typeface="Droid Sans Fallback"/>
                <a:cs typeface="Times New Roman" panose="02020603050405020304" pitchFamily="18" charset="0"/>
              </a:rPr>
              <a:t>DOCTORAT de l’IMT NORD EUROPE</a:t>
            </a:r>
          </a:p>
          <a:p>
            <a:pPr algn="ctr">
              <a:lnSpc>
                <a:spcPct val="100000"/>
              </a:lnSpc>
            </a:pPr>
            <a:r>
              <a:rPr lang="fr-FR" sz="800" b="0" strike="noStrike" spc="-1" dirty="0">
                <a:solidFill>
                  <a:srgbClr val="000000"/>
                </a:solidFill>
                <a:latin typeface="Times New Roman"/>
                <a:ea typeface="Droid Sans Fallback"/>
              </a:rPr>
              <a:t>Titre de la thèse : </a:t>
            </a:r>
            <a:endParaRPr lang="fr-FR" sz="800" b="0" strike="noStrike" spc="-1" dirty="0">
              <a:solidFill>
                <a:srgbClr val="000000"/>
              </a:solidFill>
              <a:latin typeface="Arial"/>
            </a:endParaRPr>
          </a:p>
          <a:p>
            <a:pPr algn="ctr">
              <a:lnSpc>
                <a:spcPct val="100000"/>
              </a:lnSpc>
            </a:pPr>
            <a:r>
              <a:rPr lang="fr-FR" sz="1200" b="1" i="1" dirty="0">
                <a:latin typeface="Times New Roman" panose="02020603050405020304" pitchFamily="18" charset="0"/>
                <a:cs typeface="Times New Roman" panose="02020603050405020304" pitchFamily="18" charset="0"/>
              </a:rPr>
              <a:t>Etudes expérimentales et analyse numérique de l’endommagement de composites thermoplastiques fabriqués par enroulement filamentaire et intégrant des fibres optiques</a:t>
            </a:r>
            <a:r>
              <a:rPr lang="fr-FR" sz="1200" b="1" dirty="0">
                <a:latin typeface="Times New Roman" panose="02020603050405020304" pitchFamily="18" charset="0"/>
                <a:cs typeface="Times New Roman" panose="02020603050405020304" pitchFamily="18" charset="0"/>
              </a:rPr>
              <a:t> </a:t>
            </a:r>
          </a:p>
          <a:p>
            <a:pPr algn="ctr">
              <a:lnSpc>
                <a:spcPct val="100000"/>
              </a:lnSpc>
            </a:pPr>
            <a:r>
              <a:rPr lang="fr-FR" sz="1200" b="1" i="1" dirty="0">
                <a:solidFill>
                  <a:srgbClr val="0070C0"/>
                </a:solidFill>
                <a:latin typeface="Times New Roman" panose="02020603050405020304" pitchFamily="18" charset="0"/>
                <a:cs typeface="Times New Roman" panose="02020603050405020304" pitchFamily="18" charset="0"/>
              </a:rPr>
              <a:t>La soutenance est prévue le jeudi 19 décembre 2024 à 14h00</a:t>
            </a:r>
            <a:br>
              <a:rPr sz="1200" i="1" dirty="0"/>
            </a:br>
            <a:r>
              <a:rPr lang="fr-FR" sz="1200" b="1" i="1" dirty="0">
                <a:solidFill>
                  <a:srgbClr val="0070C0"/>
                </a:solidFill>
                <a:latin typeface="Times New Roman" panose="02020603050405020304" pitchFamily="18" charset="0"/>
                <a:cs typeface="Times New Roman" panose="02020603050405020304" pitchFamily="18" charset="0"/>
              </a:rPr>
              <a:t>Lieu :   IMT Nord Europe -</a:t>
            </a:r>
            <a:r>
              <a:rPr lang="fr-FR" sz="1200" b="1" dirty="0">
                <a:solidFill>
                  <a:srgbClr val="0070C0"/>
                </a:solidFill>
                <a:latin typeface="Times New Roman" panose="02020603050405020304" pitchFamily="18" charset="0"/>
                <a:cs typeface="Times New Roman" panose="02020603050405020304" pitchFamily="18" charset="0"/>
              </a:rPr>
              <a:t> </a:t>
            </a:r>
            <a:r>
              <a:rPr lang="fr-FR" sz="1200" b="1" i="1" dirty="0">
                <a:solidFill>
                  <a:srgbClr val="0070C0"/>
                </a:solidFill>
                <a:latin typeface="Times New Roman" panose="02020603050405020304" pitchFamily="18" charset="0"/>
                <a:cs typeface="Times New Roman" panose="02020603050405020304" pitchFamily="18" charset="0"/>
              </a:rPr>
              <a:t>Bâtiment GCE1 - Salle : Amphi Le </a:t>
            </a:r>
            <a:r>
              <a:rPr lang="fr-FR" sz="1200" b="1" i="1" dirty="0" err="1">
                <a:solidFill>
                  <a:srgbClr val="0070C0"/>
                </a:solidFill>
                <a:latin typeface="Times New Roman" panose="02020603050405020304" pitchFamily="18" charset="0"/>
                <a:cs typeface="Times New Roman" panose="02020603050405020304" pitchFamily="18" charset="0"/>
              </a:rPr>
              <a:t>Châtelier</a:t>
            </a:r>
            <a:r>
              <a:rPr lang="fr-FR" sz="1200" b="1" i="1" dirty="0">
                <a:solidFill>
                  <a:srgbClr val="0070C0"/>
                </a:solidFill>
                <a:latin typeface="Times New Roman" panose="02020603050405020304" pitchFamily="18" charset="0"/>
                <a:cs typeface="Times New Roman" panose="02020603050405020304" pitchFamily="18" charset="0"/>
              </a:rPr>
              <a:t>  - 764 Boulevard </a:t>
            </a:r>
            <a:r>
              <a:rPr lang="fr-FR" sz="1200" b="1" i="1" dirty="0" err="1">
                <a:solidFill>
                  <a:srgbClr val="0070C0"/>
                </a:solidFill>
                <a:latin typeface="Times New Roman" panose="02020603050405020304" pitchFamily="18" charset="0"/>
                <a:cs typeface="Times New Roman" panose="02020603050405020304" pitchFamily="18" charset="0"/>
              </a:rPr>
              <a:t>Lahure</a:t>
            </a:r>
            <a:r>
              <a:rPr lang="fr-FR" sz="1200" b="1" i="1" dirty="0">
                <a:solidFill>
                  <a:srgbClr val="0070C0"/>
                </a:solidFill>
                <a:latin typeface="Times New Roman" panose="02020603050405020304" pitchFamily="18" charset="0"/>
                <a:cs typeface="Times New Roman" panose="02020603050405020304" pitchFamily="18" charset="0"/>
              </a:rPr>
              <a:t> - 59500 Douai </a:t>
            </a:r>
            <a:br>
              <a:rPr lang="fr-FR" sz="1200" b="1" i="1" dirty="0">
                <a:solidFill>
                  <a:srgbClr val="0070C0"/>
                </a:solidFill>
                <a:latin typeface="Times New Roman" panose="02020603050405020304" pitchFamily="18" charset="0"/>
                <a:cs typeface="Times New Roman" panose="02020603050405020304" pitchFamily="18" charset="0"/>
              </a:rPr>
            </a:br>
            <a:r>
              <a:rPr lang="fr-FR" sz="800" b="1" strike="noStrike" spc="-1" dirty="0">
                <a:solidFill>
                  <a:srgbClr val="000000"/>
                </a:solidFill>
                <a:latin typeface="Times New Roman"/>
                <a:ea typeface="Droid Sans Fallback"/>
              </a:rPr>
              <a:t>Devant le jury d’examen :</a:t>
            </a:r>
          </a:p>
          <a:p>
            <a:pPr>
              <a:lnSpc>
                <a:spcPct val="100000"/>
              </a:lnSpc>
              <a:tabLst>
                <a:tab pos="1703388" algn="l"/>
                <a:tab pos="3770313" algn="l"/>
                <a:tab pos="5651500" algn="l"/>
              </a:tabLst>
            </a:pPr>
            <a:r>
              <a:rPr lang="fr-FR" sz="1000" b="0" strike="noStrike" spc="-1">
                <a:solidFill>
                  <a:srgbClr val="000000"/>
                </a:solidFill>
                <a:latin typeface="Times New Roman" panose="02020603050405020304" pitchFamily="18" charset="0"/>
                <a:ea typeface="Droid Sans Fallback"/>
                <a:cs typeface="Times New Roman" panose="02020603050405020304" pitchFamily="18" charset="0"/>
              </a:rPr>
              <a:t>Président</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(désigné lors de la soutenance)</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Rapporteur 	</a:t>
            </a:r>
            <a:r>
              <a:rPr lang="fr-FR" sz="1000" cap="all" dirty="0">
                <a:latin typeface="Times New Roman" panose="02020603050405020304" pitchFamily="18" charset="0"/>
                <a:cs typeface="Times New Roman" panose="02020603050405020304" pitchFamily="18" charset="0"/>
              </a:rPr>
              <a:t> </a:t>
            </a:r>
            <a:r>
              <a:rPr lang="fr-FR" sz="1000" dirty="0" err="1">
                <a:latin typeface="Times New Roman" panose="02020603050405020304" pitchFamily="18" charset="0"/>
                <a:cs typeface="Times New Roman" panose="02020603050405020304" pitchFamily="18" charset="0"/>
              </a:rPr>
              <a:t>Zoheir</a:t>
            </a:r>
            <a:r>
              <a:rPr lang="fr-FR" sz="1000" dirty="0">
                <a:latin typeface="Times New Roman" panose="02020603050405020304" pitchFamily="18" charset="0"/>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ABOURA</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Professeur,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Université de Technologie de Compiègne   </a:t>
            </a:r>
          </a:p>
          <a:p>
            <a:pPr>
              <a:lnSpc>
                <a:spcPct val="100000"/>
              </a:lnSpc>
              <a:tabLst>
                <a:tab pos="1703388" algn="l"/>
                <a:tab pos="3770313" algn="l"/>
                <a:tab pos="5651500" algn="l"/>
              </a:tabLst>
            </a:pPr>
            <a:r>
              <a:rPr lang="fr-FR" sz="1000" spc="-1" dirty="0">
                <a:solidFill>
                  <a:srgbClr val="000000"/>
                </a:solidFill>
                <a:latin typeface="Times New Roman" panose="02020603050405020304" pitchFamily="18" charset="0"/>
                <a:ea typeface="Droid Sans Fallback"/>
                <a:cs typeface="Times New Roman" panose="02020603050405020304" pitchFamily="18" charset="0"/>
              </a:rPr>
              <a:t>Rapporteur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Redouane </a:t>
            </a:r>
            <a:r>
              <a:rPr lang="fr-FR" sz="1000" cap="all" dirty="0">
                <a:latin typeface="Times New Roman" panose="02020603050405020304" pitchFamily="18" charset="0"/>
                <a:cs typeface="Times New Roman" panose="02020603050405020304" pitchFamily="18" charset="0"/>
              </a:rPr>
              <a:t>ZITOUNE</a:t>
            </a:r>
            <a:r>
              <a:rPr lang="fr-FR" sz="1000" dirty="0">
                <a:latin typeface="Times New Roman" panose="02020603050405020304" pitchFamily="18" charset="0"/>
                <a:cs typeface="Times New Roman" panose="02020603050405020304" pitchFamily="18" charset="0"/>
              </a:rPr>
              <a:t>, 	Professeur,	IUT-A de l'Université Paul Sabatier   </a:t>
            </a:r>
            <a:endParaRPr lang="en-US" sz="10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Examinateur	 </a:t>
            </a:r>
            <a:r>
              <a:rPr lang="fr-FR" sz="1000" dirty="0">
                <a:latin typeface="Times New Roman" panose="02020603050405020304" pitchFamily="18" charset="0"/>
                <a:cs typeface="Times New Roman" panose="02020603050405020304" pitchFamily="18" charset="0"/>
              </a:rPr>
              <a:t>Stéphane </a:t>
            </a:r>
            <a:r>
              <a:rPr lang="fr-FR" sz="1000" cap="all" dirty="0">
                <a:latin typeface="Times New Roman" panose="02020603050405020304" pitchFamily="18" charset="0"/>
                <a:cs typeface="Times New Roman" panose="02020603050405020304" pitchFamily="18" charset="0"/>
              </a:rPr>
              <a:t>PANIER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Université de Picardie Jules Verne     </a:t>
            </a:r>
          </a:p>
          <a:p>
            <a:pPr>
              <a:lnSpc>
                <a:spcPct val="100000"/>
              </a:lnSpc>
              <a:tabLst>
                <a:tab pos="1703388" algn="l"/>
                <a:tab pos="3770313" algn="l"/>
                <a:tab pos="5651500" algn="l"/>
              </a:tabLst>
            </a:pPr>
            <a:r>
              <a:rPr lang="fr-FR" sz="1000" dirty="0">
                <a:latin typeface="Times New Roman" panose="02020603050405020304" pitchFamily="18" charset="0"/>
                <a:cs typeface="Times New Roman" panose="02020603050405020304" pitchFamily="18" charset="0"/>
              </a:rPr>
              <a:t>Co-Encadrante de thèse 	 Mylène </a:t>
            </a:r>
            <a:r>
              <a:rPr lang="fr-FR" sz="1000" cap="all" dirty="0">
                <a:latin typeface="Times New Roman" panose="02020603050405020304" pitchFamily="18" charset="0"/>
                <a:cs typeface="Times New Roman" panose="02020603050405020304" pitchFamily="18" charset="0"/>
              </a:rPr>
              <a:t>LAGARDERE,</a:t>
            </a:r>
            <a:r>
              <a:rPr lang="fr-FR" sz="1000" dirty="0">
                <a:latin typeface="Times New Roman" panose="02020603050405020304" pitchFamily="18" charset="0"/>
                <a:cs typeface="Times New Roman" panose="02020603050405020304" pitchFamily="18" charset="0"/>
              </a:rPr>
              <a:t>  	Professeure,	IMT Nord Europe </a:t>
            </a:r>
          </a:p>
          <a:p>
            <a:pPr>
              <a:lnSpc>
                <a:spcPct val="100000"/>
              </a:lnSpc>
              <a:tabLst>
                <a:tab pos="1703388" algn="l"/>
                <a:tab pos="3770313" algn="l"/>
                <a:tab pos="5651500" algn="l"/>
              </a:tabLst>
            </a:pPr>
            <a:r>
              <a:rPr lang="fr-FR" sz="1000" dirty="0">
                <a:latin typeface="Times New Roman" panose="02020603050405020304" pitchFamily="18" charset="0"/>
                <a:cs typeface="Times New Roman" panose="02020603050405020304" pitchFamily="18" charset="0"/>
              </a:rPr>
              <a:t>Co-Encadrant de thèse	 Dmytro </a:t>
            </a:r>
            <a:r>
              <a:rPr lang="fr-FR" sz="1000" cap="all" dirty="0">
                <a:latin typeface="Times New Roman" panose="02020603050405020304" pitchFamily="18" charset="0"/>
                <a:cs typeface="Times New Roman" panose="02020603050405020304" pitchFamily="18" charset="0"/>
              </a:rPr>
              <a:t>VASIUKOV,</a:t>
            </a:r>
            <a:r>
              <a:rPr lang="fr-FR" sz="1000" dirty="0">
                <a:latin typeface="Times New Roman" panose="02020603050405020304" pitchFamily="18" charset="0"/>
                <a:cs typeface="Times New Roman" panose="02020603050405020304" pitchFamily="18" charset="0"/>
              </a:rPr>
              <a:t>  	Associate Professor,	IMT Nord Europe   </a:t>
            </a: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Directeur de thèse	 </a:t>
            </a:r>
            <a:r>
              <a:rPr lang="fr-FR" sz="1000" dirty="0">
                <a:latin typeface="Times New Roman" panose="02020603050405020304" pitchFamily="18" charset="0"/>
                <a:cs typeface="Times New Roman" panose="02020603050405020304" pitchFamily="18" charset="0"/>
              </a:rPr>
              <a:t>Salim </a:t>
            </a:r>
            <a:r>
              <a:rPr lang="fr-FR" sz="1000" cap="all" dirty="0">
                <a:latin typeface="Times New Roman" panose="02020603050405020304" pitchFamily="18" charset="0"/>
                <a:cs typeface="Times New Roman" panose="02020603050405020304" pitchFamily="18" charset="0"/>
              </a:rPr>
              <a:t>CHAKI</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Professeur,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IMT Nord Europe     </a:t>
            </a:r>
            <a:endPar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Invité	</a:t>
            </a:r>
            <a:r>
              <a:rPr lang="fr-FR" sz="1000" dirty="0">
                <a:latin typeface="Times New Roman" panose="02020603050405020304" pitchFamily="18" charset="0"/>
                <a:cs typeface="Times New Roman" panose="02020603050405020304" pitchFamily="18" charset="0"/>
              </a:rPr>
              <a:t> Toufik </a:t>
            </a:r>
            <a:r>
              <a:rPr lang="fr-FR" sz="1000" cap="all" dirty="0">
                <a:latin typeface="Times New Roman" panose="02020603050405020304" pitchFamily="18" charset="0"/>
                <a:cs typeface="Times New Roman" panose="02020603050405020304" pitchFamily="18" charset="0"/>
              </a:rPr>
              <a:t>KANIT</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	</a:t>
            </a:r>
            <a:r>
              <a:rPr lang="fr-FR" sz="1000" dirty="0">
                <a:latin typeface="Times New Roman" panose="02020603050405020304" pitchFamily="18" charset="0"/>
                <a:cs typeface="Times New Roman" panose="02020603050405020304" pitchFamily="18" charset="0"/>
              </a:rPr>
              <a:t>Université de Lille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Invité	 </a:t>
            </a:r>
            <a:r>
              <a:rPr lang="fr-FR" sz="1000" dirty="0">
                <a:latin typeface="Times New Roman" panose="02020603050405020304" pitchFamily="18" charset="0"/>
                <a:cs typeface="Times New Roman" panose="02020603050405020304" pitchFamily="18" charset="0"/>
              </a:rPr>
              <a:t>Damien </a:t>
            </a:r>
            <a:r>
              <a:rPr lang="fr-FR" sz="1000" cap="all" dirty="0">
                <a:latin typeface="Times New Roman" panose="02020603050405020304" pitchFamily="18" charset="0"/>
                <a:cs typeface="Times New Roman" panose="02020603050405020304" pitchFamily="18" charset="0"/>
              </a:rPr>
              <a:t>SOULAT</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	</a:t>
            </a:r>
            <a:r>
              <a:rPr lang="fr-FR" sz="1000" dirty="0">
                <a:latin typeface="Times New Roman" panose="02020603050405020304" pitchFamily="18" charset="0"/>
                <a:cs typeface="Times New Roman" panose="02020603050405020304" pitchFamily="18" charset="0"/>
              </a:rPr>
              <a:t>Ecole Nationale Supérieure des Arts et Industries Textiles    </a:t>
            </a:r>
          </a:p>
          <a:p>
            <a:pPr>
              <a:lnSpc>
                <a:spcPct val="100000"/>
              </a:lnSpc>
              <a:tabLst>
                <a:tab pos="1524000" algn="l"/>
                <a:tab pos="3768725" algn="l"/>
                <a:tab pos="5740400" algn="l"/>
              </a:tabLst>
            </a:pPr>
            <a:r>
              <a:rPr lang="fr-FR" sz="900" b="0" strike="noStrike" spc="-1" dirty="0">
                <a:solidFill>
                  <a:srgbClr val="000000"/>
                </a:solidFill>
                <a:latin typeface="Times New Roman"/>
                <a:ea typeface="Droid Sans Fallback"/>
              </a:rPr>
              <a:t> </a:t>
            </a:r>
            <a:r>
              <a:rPr lang="fr-FR" sz="1000" b="1" strike="noStrike" spc="-1" dirty="0">
                <a:solidFill>
                  <a:srgbClr val="00B0F0"/>
                </a:solidFill>
                <a:latin typeface="Times New Roman"/>
                <a:ea typeface="Droid Sans Fallback"/>
              </a:rPr>
              <a:t>Résumé</a:t>
            </a:r>
            <a:endParaRPr lang="fr-FR" sz="1000" b="0" strike="noStrike" spc="-1" dirty="0">
              <a:solidFill>
                <a:srgbClr val="000000"/>
              </a:solidFill>
              <a:latin typeface="Arial"/>
            </a:endParaRPr>
          </a:p>
          <a:p>
            <a:pPr algn="just">
              <a:tabLst>
                <a:tab pos="1346040" algn="l"/>
                <a:tab pos="3049560" algn="l"/>
              </a:tabLst>
            </a:pPr>
            <a:r>
              <a:rPr lang="fr-FR" sz="800" dirty="0">
                <a:latin typeface="Times New Roman" panose="02020603050405020304" pitchFamily="18" charset="0"/>
                <a:cs typeface="Times New Roman" panose="02020603050405020304" pitchFamily="18" charset="0"/>
              </a:rPr>
              <a:t>L’enroulement filamentaire est une technique essentielle pour la fabrication de structures composites, notamment dans la production de réservoirs et de cylindres sous pression. Cette thèse porte sur l’étude de matériaux composites thermoplastiques (verre-polypropylène) fabriqués par enroulement filamentaire, destinés à la production de réservoirs de stockage d’eau chaude sanitaire. Ces structures composites doivent résister à des conditions rigoureuses, telles que des charges critiques, des températures extrêmes et des risques d’éclatement. Par conséquent, une surveillance constante de leur intégrité structurelle, notamment à l’aide de capteurs, est indispensable. L'étude analyse le comportement mécanique et la progression de l'endommagement des composites thermoplastiques bobinés, en mettant l'accent sur l’effet de l’intégration de capteurs à fibres optiques (FO). L’intégration de ces capteurs dans les composites soulève des défis, tant sur le plan du comportement mécanique que de l’endommagement. Cette thèse explore leur influence sur des propriétés mécaniques telles que la résistance à la traction, le module d'élasticité et la durabilité sous sollicitations cycliques. Des essais expérimentaux ont été réalisés sur des plaques composites et des anneaux bobinés, afin de comparer les propriétés mesurées sur </a:t>
            </a:r>
            <a:r>
              <a:rPr lang="fr-FR" sz="800" dirty="0" err="1">
                <a:latin typeface="Times New Roman" panose="02020603050405020304" pitchFamily="18" charset="0"/>
                <a:cs typeface="Times New Roman" panose="02020603050405020304" pitchFamily="18" charset="0"/>
              </a:rPr>
              <a:t>d</a:t>
            </a:r>
            <a:r>
              <a:rPr lang="fr-FR" sz="800" b="1" spc="-1" dirty="0" err="1">
                <a:solidFill>
                  <a:srgbClr val="000000"/>
                </a:solidFill>
                <a:latin typeface="Times New Roman"/>
                <a:ea typeface="Droid Sans Fallback"/>
              </a:rPr>
              <a:t>Bilal</a:t>
            </a:r>
            <a:r>
              <a:rPr lang="fr-FR" sz="800" b="1" spc="-1" dirty="0">
                <a:solidFill>
                  <a:srgbClr val="000000"/>
                </a:solidFill>
                <a:latin typeface="Times New Roman"/>
                <a:ea typeface="Droid Sans Fallback"/>
              </a:rPr>
              <a:t> MEEMARY</a:t>
            </a:r>
          </a:p>
          <a:p>
            <a:pPr algn="just">
              <a:lnSpc>
                <a:spcPct val="100000"/>
              </a:lnSpc>
              <a:tabLst>
                <a:tab pos="1346040" algn="l"/>
                <a:tab pos="3049560" algn="l"/>
              </a:tabLst>
            </a:pPr>
            <a:r>
              <a:rPr lang="fr-FR" sz="800" dirty="0">
                <a:latin typeface="Times New Roman" panose="02020603050405020304" pitchFamily="18" charset="0"/>
                <a:cs typeface="Times New Roman" panose="02020603050405020304" pitchFamily="18" charset="0"/>
              </a:rPr>
              <a:t>es plaques planes avec celles de structures plus complexes. La géométrie courbée des réservoirs, avec des couches enroulées selon différents angles, induit des comportements mécaniques distincts de ceux des plaques planes. Pour évaluer les propriétés circonférentielles des composites, des essais de split-</a:t>
            </a:r>
            <a:r>
              <a:rPr lang="fr-FR" sz="800" dirty="0" err="1">
                <a:latin typeface="Times New Roman" panose="02020603050405020304" pitchFamily="18" charset="0"/>
                <a:cs typeface="Times New Roman" panose="02020603050405020304" pitchFamily="18" charset="0"/>
              </a:rPr>
              <a:t>disk</a:t>
            </a:r>
            <a:r>
              <a:rPr lang="fr-FR" sz="800" dirty="0">
                <a:latin typeface="Times New Roman" panose="02020603050405020304" pitchFamily="18" charset="0"/>
                <a:cs typeface="Times New Roman" panose="02020603050405020304" pitchFamily="18" charset="0"/>
              </a:rPr>
              <a:t> sur anneaux ont été effectués. Cette méthode permet de mesurer des propriétés mécaniques clés, en s’appuyant sur des données de déformation recueillies grâce à des jauges de déformation et à la corrélation d'images numériques 3D (CIN) appliquée à la surface extérieure des anneaux. Cependant, cette méthode présente certaines limites, notamment pour la mesure directe du module de traction circonférentiel en raison des gradients de contraintes liés à la courbure des anneaux. Il est donc crucial de développer des méthodes d’essai plus fiables. En effet, les tests traditionnels, tels que l’éclatement hydrostatique, bien qu’efficaces, restent coûteux et chronophages. L’intégration des capteurs FO ajoute une complexité supplémentaire, créant des discontinuités susceptibles d’accélérer la dégradation du composite. Pour répondre à ces défis, cette thèse a développé un modèle numérique précis de l'endommagement. Ce modèle, basé sur le critère de rupture Puck 3D et une méthode de dégradation progressive, vise à prédire avec précision les mécanismes d’endommagement des composites bobinés. Il intègre des critères de rupture avancés pour simuler l’initiation et l’évolution de l’endommagement, tout en tenant compte des spécificités liées à la présence de capteurs. Les résultats, à la fois expérimentaux et numériques, montrent que l’intégration parallèle des capteurs FO est préférable, car l’intégration perpendiculaire engendre des zones de faiblesse qui augmentent le risque d’endommagement prématuré. Cette étude propose des recommandations pratiques pour une intégration optimale des capteurs, tout en ouvrant des perspectives pour la modélisation des réservoirs sous pression. Elle met en lumière l’importance de développer davantage ces modèles pour les appliquer à des structures plus complexes, garantissant ainsi des analyses fiables et une conception robuste.</a:t>
            </a:r>
            <a:endParaRPr lang="fr-FR" sz="8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49" name="PlaceHolder 1"/>
          <p:cNvSpPr>
            <a:spLocks noGrp="1"/>
          </p:cNvSpPr>
          <p:nvPr>
            <p:ph type="title"/>
          </p:nvPr>
        </p:nvSpPr>
        <p:spPr>
          <a:xfrm>
            <a:off x="2808000" y="25200"/>
            <a:ext cx="3528000" cy="908280"/>
          </a:xfrm>
          <a:prstGeom prst="rect">
            <a:avLst/>
          </a:prstGeom>
          <a:noFill/>
          <a:ln w="0">
            <a:noFill/>
          </a:ln>
        </p:spPr>
        <p:txBody>
          <a:bodyPr lIns="90000" tIns="45000" rIns="90000" bIns="45000" anchor="ctr">
            <a:noAutofit/>
          </a:bodyPr>
          <a:lstStyle/>
          <a:p>
            <a:pPr algn="ctr">
              <a:lnSpc>
                <a:spcPct val="100000"/>
              </a:lnSpc>
              <a:buNone/>
            </a:pPr>
            <a:r>
              <a:rPr lang="fr-FR" sz="2000" b="1" strike="noStrike" cap="all" spc="-1" dirty="0">
                <a:solidFill>
                  <a:srgbClr val="000000"/>
                </a:solidFill>
                <a:latin typeface="Arial"/>
              </a:rPr>
              <a:t>AVIS de </a:t>
            </a:r>
            <a:br>
              <a:rPr sz="2000" dirty="0"/>
            </a:br>
            <a:r>
              <a:rPr lang="fr-FR" sz="2000" b="1" strike="noStrike" cap="all" spc="-1" dirty="0">
                <a:solidFill>
                  <a:srgbClr val="000000"/>
                </a:solidFill>
                <a:latin typeface="Arial"/>
              </a:rPr>
              <a:t>Soutenance de thèse</a:t>
            </a:r>
            <a:endParaRPr lang="fr-FR" sz="2000" b="0" strike="noStrike" spc="-1" dirty="0">
              <a:solidFill>
                <a:srgbClr val="000000"/>
              </a:solidFill>
              <a:latin typeface="Arial"/>
            </a:endParaRPr>
          </a:p>
        </p:txBody>
      </p:sp>
      <p:sp>
        <p:nvSpPr>
          <p:cNvPr id="50" name="AutoShape 3"/>
          <p:cNvSpPr/>
          <p:nvPr/>
        </p:nvSpPr>
        <p:spPr>
          <a:xfrm>
            <a:off x="7775280" y="196920"/>
            <a:ext cx="576000" cy="564840"/>
          </a:xfrm>
          <a:prstGeom prst="rect">
            <a:avLst/>
          </a:prstGeom>
          <a:noFill/>
          <a:ln w="0">
            <a:noFill/>
          </a:ln>
        </p:spPr>
        <p:style>
          <a:lnRef idx="0">
            <a:scrgbClr r="0" g="0" b="0"/>
          </a:lnRef>
          <a:fillRef idx="0">
            <a:scrgbClr r="0" g="0" b="0"/>
          </a:fillRef>
          <a:effectRef idx="0">
            <a:scrgbClr r="0" g="0" b="0"/>
          </a:effectRef>
          <a:fontRef idx="minor"/>
        </p:style>
        <p:txBody>
          <a:bodyPr numCol="1" spcCol="0" anchor="t">
            <a:noAutofit/>
          </a:bodyPr>
          <a:lstStyle/>
          <a:p>
            <a:pPr>
              <a:lnSpc>
                <a:spcPct val="100000"/>
              </a:lnSpc>
            </a:pPr>
            <a:endParaRPr lang="fr-FR" sz="1800" b="0" strike="noStrike" spc="-1">
              <a:solidFill>
                <a:srgbClr val="000000"/>
              </a:solidFill>
              <a:latin typeface="Arial"/>
            </a:endParaRPr>
          </a:p>
        </p:txBody>
      </p:sp>
      <p:sp>
        <p:nvSpPr>
          <p:cNvPr id="7" name="Rectangle 6">
            <a:extLst>
              <a:ext uri="{FF2B5EF4-FFF2-40B4-BE49-F238E27FC236}">
                <a16:creationId xmlns:a16="http://schemas.microsoft.com/office/drawing/2014/main" id="{96A25A5B-A787-42A8-B00B-9FC6C16A7F6F}"/>
              </a:ext>
            </a:extLst>
          </p:cNvPr>
          <p:cNvSpPr/>
          <p:nvPr/>
        </p:nvSpPr>
        <p:spPr>
          <a:xfrm>
            <a:off x="80683" y="80683"/>
            <a:ext cx="1250576" cy="793376"/>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Image 16">
            <a:extLst>
              <a:ext uri="{FF2B5EF4-FFF2-40B4-BE49-F238E27FC236}">
                <a16:creationId xmlns:a16="http://schemas.microsoft.com/office/drawing/2014/main" id="{C9D19EDB-9974-40BB-A4D7-DCA87F5DB741}"/>
              </a:ext>
            </a:extLst>
          </p:cNvPr>
          <p:cNvPicPr>
            <a:picLocks noChangeAspect="1"/>
          </p:cNvPicPr>
          <p:nvPr/>
        </p:nvPicPr>
        <p:blipFill>
          <a:blip r:embed="rId3"/>
          <a:stretch>
            <a:fillRect/>
          </a:stretch>
        </p:blipFill>
        <p:spPr>
          <a:xfrm>
            <a:off x="147441" y="25200"/>
            <a:ext cx="2102880" cy="817597"/>
          </a:xfrm>
          <a:prstGeom prst="rect">
            <a:avLst/>
          </a:prstGeom>
        </p:spPr>
      </p:pic>
      <p:pic>
        <p:nvPicPr>
          <p:cNvPr id="8" name="Picture 2" descr="Chaudières elm Leblanc : prix, installation et entretien l Nos marques |  Garanka.f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7612" y="74689"/>
            <a:ext cx="1510058" cy="40268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Bosch Logo : histoire, signification de l'emblèm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12741" y="359381"/>
            <a:ext cx="1059801" cy="59613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3"/>
          <p:cNvPicPr>
            <a:picLocks noChangeAspect="1"/>
          </p:cNvPicPr>
          <p:nvPr/>
        </p:nvPicPr>
        <p:blipFill rotWithShape="1">
          <a:blip r:embed="rId6">
            <a:extLst>
              <a:ext uri="{28A0092B-C50C-407E-A947-70E740481C1C}">
                <a14:useLocalDpi xmlns:a14="http://schemas.microsoft.com/office/drawing/2010/main" val="0"/>
              </a:ext>
            </a:extLst>
          </a:blip>
          <a:srcRect l="473" t="24358" r="-473" b="24612"/>
          <a:stretch/>
        </p:blipFill>
        <p:spPr>
          <a:xfrm>
            <a:off x="6194316" y="276520"/>
            <a:ext cx="1320684" cy="380930"/>
          </a:xfrm>
          <a:prstGeom prst="rect">
            <a:avLst/>
          </a:prstGeom>
        </p:spPr>
      </p:pic>
      <p:pic>
        <p:nvPicPr>
          <p:cNvPr id="11" name="Picture 8" descr="index - Université de Lille - Sciences de l'information et du document"/>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8566" t="19707" r="8644" b="19381"/>
          <a:stretch/>
        </p:blipFill>
        <p:spPr bwMode="auto">
          <a:xfrm>
            <a:off x="1711345" y="497953"/>
            <a:ext cx="1024043" cy="318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4098821"/>
      </p:ext>
    </p:extLst>
  </p:cSld>
  <p:clrMapOvr>
    <a:masterClrMapping/>
  </p:clrMapOvr>
</p:sld>
</file>

<file path=ppt/theme/theme1.xml><?xml version="1.0" encoding="utf-8"?>
<a:theme xmlns:a="http://schemas.openxmlformats.org/drawingml/2006/main" name="IMT Atlantique">
  <a:themeElements>
    <a:clrScheme name="PPT IMT LILLE">
      <a:dk1>
        <a:srgbClr val="000000"/>
      </a:dk1>
      <a:lt1>
        <a:srgbClr val="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5270</TotalTime>
  <Words>852</Words>
  <Application>Microsoft Office PowerPoint</Application>
  <PresentationFormat>Affichage à l'écran (4:3)</PresentationFormat>
  <Paragraphs>30</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DejaVu Sans</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664</cp:revision>
  <cp:lastPrinted>2024-11-04T14:54:46Z</cp:lastPrinted>
  <dcterms:created xsi:type="dcterms:W3CDTF">2017-02-14T10:24:51Z</dcterms:created>
  <dcterms:modified xsi:type="dcterms:W3CDTF">2024-12-16T16:07:44Z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Affichage à l'écran (4:3)</vt:lpwstr>
  </property>
  <property fmtid="{D5CDD505-2E9C-101B-9397-08002B2CF9AE}" pid="4" name="Slides">
    <vt:i4>1</vt:i4>
  </property>
</Properties>
</file>