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62" autoAdjust="0"/>
  </p:normalViewPr>
  <p:slideViewPr>
    <p:cSldViewPr snapToGrid="0" showGuides="1">
      <p:cViewPr varScale="1">
        <p:scale>
          <a:sx n="59" d="100"/>
          <a:sy n="59" d="100"/>
        </p:scale>
        <p:origin x="1428" y="2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extLst>
      <p:ext uri="{BB962C8B-B14F-4D97-AF65-F5344CB8AC3E}">
        <p14:creationId xmlns:p14="http://schemas.microsoft.com/office/powerpoint/2010/main" val="1406807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7125027"/>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MP Centre d'Enseignement de Recherche et d'Innovation Matériaux et Procédés IMT Nord Europe</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Mécanique des solides, des matériaux, des structures et des surfaces</a:t>
            </a:r>
          </a:p>
          <a:p>
            <a:pPr algn="ctr">
              <a:lnSpc>
                <a:spcPct val="100000"/>
              </a:lnSpc>
            </a:pPr>
            <a:r>
              <a:rPr lang="fr-FR" sz="1000" spc="-1" dirty="0">
                <a:solidFill>
                  <a:srgbClr val="000000"/>
                </a:solidFill>
                <a:latin typeface="Times New Roman"/>
              </a:rPr>
              <a:t>Par</a:t>
            </a:r>
          </a:p>
          <a:p>
            <a:pPr algn="ctr">
              <a:lnSpc>
                <a:spcPct val="100000"/>
              </a:lnSpc>
            </a:pPr>
            <a:r>
              <a:rPr lang="fr-FR" b="1" spc="-1" dirty="0">
                <a:solidFill>
                  <a:srgbClr val="000000"/>
                </a:solidFill>
                <a:latin typeface="Times New Roman" panose="02020603050405020304" pitchFamily="18" charset="0"/>
                <a:ea typeface="Droid Sans Fallback"/>
                <a:cs typeface="Times New Roman" panose="02020603050405020304" pitchFamily="18" charset="0"/>
              </a:rPr>
              <a:t>Bilal MEEMARY</a:t>
            </a:r>
            <a:endParaRPr lang="fr-FR" spc="-1" dirty="0">
              <a:solidFill>
                <a:srgbClr val="000000"/>
              </a:solidFill>
              <a:latin typeface="Times New Roman" panose="02020603050405020304" pitchFamily="18" charset="0"/>
              <a:cs typeface="Times New Roman" panose="02020603050405020304" pitchFamily="18" charset="0"/>
            </a:endParaRPr>
          </a:p>
          <a:p>
            <a:pPr algn="ct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Etudes expérimentales et analyse numérique de l’endommagement de composites thermoplastiques fabriqués par enroulement filamentaire et intégrant des fibres optiques</a:t>
            </a:r>
            <a:r>
              <a:rPr lang="fr-FR" sz="1200" b="1" dirty="0">
                <a:latin typeface="Times New Roman" panose="02020603050405020304" pitchFamily="18" charset="0"/>
                <a:cs typeface="Times New Roman" panose="02020603050405020304" pitchFamily="18" charset="0"/>
              </a:rPr>
              <a:t> </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La soutenance est prévue le jeudi 19 décembre 2024 à 14h00</a:t>
            </a:r>
            <a:br>
              <a:rPr sz="1200" i="1" dirty="0"/>
            </a:br>
            <a:r>
              <a:rPr lang="fr-FR" sz="1200" b="1" i="1" dirty="0">
                <a:solidFill>
                  <a:srgbClr val="0070C0"/>
                </a:solidFill>
                <a:latin typeface="Times New Roman" panose="02020603050405020304" pitchFamily="18" charset="0"/>
                <a:cs typeface="Times New Roman" panose="02020603050405020304" pitchFamily="18" charset="0"/>
              </a:rPr>
              <a:t>Lieu :   IMT Nord Europe -</a:t>
            </a:r>
            <a:r>
              <a:rPr lang="fr-FR" sz="1200" b="1" dirty="0">
                <a:solidFill>
                  <a:srgbClr val="0070C0"/>
                </a:solidFill>
                <a:latin typeface="Times New Roman" panose="02020603050405020304" pitchFamily="18" charset="0"/>
                <a:cs typeface="Times New Roman" panose="02020603050405020304" pitchFamily="18" charset="0"/>
              </a:rPr>
              <a:t> </a:t>
            </a:r>
            <a:r>
              <a:rPr lang="fr-FR" sz="1200" b="1" i="1" dirty="0">
                <a:solidFill>
                  <a:srgbClr val="0070C0"/>
                </a:solidFill>
                <a:latin typeface="Times New Roman" panose="02020603050405020304" pitchFamily="18" charset="0"/>
                <a:cs typeface="Times New Roman" panose="02020603050405020304" pitchFamily="18" charset="0"/>
              </a:rPr>
              <a:t>Bâtiment GCE1 - Salle : Amphi Le </a:t>
            </a:r>
            <a:r>
              <a:rPr lang="fr-FR" sz="1200" b="1" i="1" dirty="0" err="1">
                <a:solidFill>
                  <a:srgbClr val="0070C0"/>
                </a:solidFill>
                <a:latin typeface="Times New Roman" panose="02020603050405020304" pitchFamily="18" charset="0"/>
                <a:cs typeface="Times New Roman" panose="02020603050405020304" pitchFamily="18" charset="0"/>
              </a:rPr>
              <a:t>Châtelier</a:t>
            </a:r>
            <a:r>
              <a:rPr lang="fr-FR" sz="1200" b="1" i="1" dirty="0">
                <a:solidFill>
                  <a:srgbClr val="0070C0"/>
                </a:solidFill>
                <a:latin typeface="Times New Roman" panose="02020603050405020304" pitchFamily="18" charset="0"/>
                <a:cs typeface="Times New Roman" panose="02020603050405020304" pitchFamily="18" charset="0"/>
              </a:rPr>
              <a:t>  - 764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d’examen :</a:t>
            </a:r>
          </a:p>
          <a:p>
            <a:pPr>
              <a:lnSpc>
                <a:spcPct val="100000"/>
              </a:lnSpc>
              <a:tabLst>
                <a:tab pos="1703388" algn="l"/>
                <a:tab pos="3770313" algn="l"/>
                <a:tab pos="5651500" algn="l"/>
              </a:tabLst>
            </a:pPr>
            <a:r>
              <a:rPr lang="fr-FR" sz="1000" b="0" strike="noStrike" spc="-1">
                <a:solidFill>
                  <a:srgbClr val="000000"/>
                </a:solidFill>
                <a:latin typeface="Times New Roman" panose="02020603050405020304" pitchFamily="18" charset="0"/>
                <a:ea typeface="Droid Sans Fallback"/>
                <a:cs typeface="Times New Roman" panose="02020603050405020304" pitchFamily="18" charset="0"/>
              </a:rPr>
              <a:t>Président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Zoheir</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ABOURA</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Technologie de Compiègne   </a:t>
            </a:r>
          </a:p>
          <a:p>
            <a:pPr>
              <a:lnSpc>
                <a:spcPct val="100000"/>
              </a:lnSpc>
              <a:tabLst>
                <a:tab pos="1703388" algn="l"/>
                <a:tab pos="37703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Redouane </a:t>
            </a:r>
            <a:r>
              <a:rPr lang="fr-FR" sz="1000" cap="all" dirty="0">
                <a:latin typeface="Times New Roman" panose="02020603050405020304" pitchFamily="18" charset="0"/>
                <a:cs typeface="Times New Roman" panose="02020603050405020304" pitchFamily="18" charset="0"/>
              </a:rPr>
              <a:t>ZITOUNE</a:t>
            </a:r>
            <a:r>
              <a:rPr lang="fr-FR" sz="1000" dirty="0">
                <a:latin typeface="Times New Roman" panose="02020603050405020304" pitchFamily="18" charset="0"/>
                <a:cs typeface="Times New Roman" panose="02020603050405020304" pitchFamily="18" charset="0"/>
              </a:rPr>
              <a:t>, 	Professeur,	IUT-A de l'Université Paul Sabatier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Stéphane </a:t>
            </a:r>
            <a:r>
              <a:rPr lang="fr-FR" sz="1000" cap="all" dirty="0">
                <a:latin typeface="Times New Roman" panose="02020603050405020304" pitchFamily="18" charset="0"/>
                <a:cs typeface="Times New Roman" panose="02020603050405020304" pitchFamily="18" charset="0"/>
              </a:rPr>
              <a:t>PANIER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Picardie Jules Verne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Co-Encadrante de thèse 	 Mylène </a:t>
            </a:r>
            <a:r>
              <a:rPr lang="fr-FR" sz="1000" cap="all" dirty="0">
                <a:latin typeface="Times New Roman" panose="02020603050405020304" pitchFamily="18" charset="0"/>
                <a:cs typeface="Times New Roman" panose="02020603050405020304" pitchFamily="18" charset="0"/>
              </a:rPr>
              <a:t>LAGARDERE,</a:t>
            </a:r>
            <a:r>
              <a:rPr lang="fr-FR" sz="1000" dirty="0">
                <a:latin typeface="Times New Roman" panose="02020603050405020304" pitchFamily="18" charset="0"/>
                <a:cs typeface="Times New Roman" panose="02020603050405020304" pitchFamily="18" charset="0"/>
              </a:rPr>
              <a:t>  	Professeure,	IMT Nord Europe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Co-Encadrant de thèse	 Dmytro </a:t>
            </a:r>
            <a:r>
              <a:rPr lang="fr-FR" sz="1000" cap="all" dirty="0">
                <a:latin typeface="Times New Roman" panose="02020603050405020304" pitchFamily="18" charset="0"/>
                <a:cs typeface="Times New Roman" panose="02020603050405020304" pitchFamily="18" charset="0"/>
              </a:rPr>
              <a:t>VASIUKOV,</a:t>
            </a:r>
            <a:r>
              <a:rPr lang="fr-FR" sz="1000" dirty="0">
                <a:latin typeface="Times New Roman" panose="02020603050405020304" pitchFamily="18" charset="0"/>
                <a:cs typeface="Times New Roman" panose="02020603050405020304" pitchFamily="18" charset="0"/>
              </a:rPr>
              <a:t>  	Associate Professor,	IMT Nord Europe   </a:t>
            </a: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Salim </a:t>
            </a:r>
            <a:r>
              <a:rPr lang="fr-FR" sz="1000" cap="all" dirty="0">
                <a:latin typeface="Times New Roman" panose="02020603050405020304" pitchFamily="18" charset="0"/>
                <a:cs typeface="Times New Roman" panose="02020603050405020304" pitchFamily="18" charset="0"/>
              </a:rPr>
              <a:t>CHAKI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 Toufik </a:t>
            </a:r>
            <a:r>
              <a:rPr lang="fr-FR" sz="1000" cap="all" dirty="0">
                <a:latin typeface="Times New Roman" panose="02020603050405020304" pitchFamily="18" charset="0"/>
                <a:cs typeface="Times New Roman" panose="02020603050405020304" pitchFamily="18" charset="0"/>
              </a:rPr>
              <a:t>KANIT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Université de Lille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Damien </a:t>
            </a:r>
            <a:r>
              <a:rPr lang="fr-FR" sz="1000" cap="all" dirty="0">
                <a:latin typeface="Times New Roman" panose="02020603050405020304" pitchFamily="18" charset="0"/>
                <a:cs typeface="Times New Roman" panose="02020603050405020304" pitchFamily="18" charset="0"/>
              </a:rPr>
              <a:t>SOULAT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Ecole Nationale Supérieure des Arts et Industries Textiles    </a:t>
            </a: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tabLst>
                <a:tab pos="1346040" algn="l"/>
                <a:tab pos="3049560" algn="l"/>
              </a:tabLst>
            </a:pPr>
            <a:r>
              <a:rPr lang="fr-FR" sz="800" dirty="0">
                <a:latin typeface="Times New Roman" panose="02020603050405020304" pitchFamily="18" charset="0"/>
                <a:cs typeface="Times New Roman" panose="02020603050405020304" pitchFamily="18" charset="0"/>
              </a:rPr>
              <a:t>L’enroulement filamentaire est une technique essentielle pour la fabrication de structures composites, notamment dans la production de réservoirs et de cylindres sous pression. Cette thèse porte sur l’étude de matériaux composites thermoplastiques (verre-polypropylène) fabriqués par enroulement filamentaire, destinés à la production de réservoirs de stockage d’eau chaude sanitaire. Ces structures composites doivent résister à des conditions rigoureuses, telles que des charges critiques, des températures extrêmes et des risques d’éclatement. Par conséquent, une surveillance constante de leur intégrité structurelle, notamment à l’aide de capteurs, est indispensable. L'étude analyse le comportement mécanique et la progression de l'endommagement des composites thermoplastiques bobinés, en mettant l'accent sur l’effet de l’intégration de capteurs à fibres optiques (FO). L’intégration de ces capteurs dans les composites soulève des défis, tant sur le plan du comportement mécanique que de l’endommagement. Cette thèse explore leur influence sur des propriétés mécaniques telles que la résistance à la traction, le module d'élasticité et la durabilité sous sollicitations cycliques. Des essais expérimentaux ont été réalisés sur des plaques composites et des anneaux bobinés, afin de comparer les propriétés mesurées sur </a:t>
            </a:r>
            <a:r>
              <a:rPr lang="fr-FR" sz="800" dirty="0" err="1">
                <a:latin typeface="Times New Roman" panose="02020603050405020304" pitchFamily="18" charset="0"/>
                <a:cs typeface="Times New Roman" panose="02020603050405020304" pitchFamily="18" charset="0"/>
              </a:rPr>
              <a:t>d</a:t>
            </a:r>
            <a:r>
              <a:rPr lang="fr-FR" sz="800" b="1" spc="-1" dirty="0" err="1">
                <a:solidFill>
                  <a:srgbClr val="000000"/>
                </a:solidFill>
                <a:latin typeface="Times New Roman"/>
                <a:ea typeface="Droid Sans Fallback"/>
              </a:rPr>
              <a:t>Bilal</a:t>
            </a:r>
            <a:r>
              <a:rPr lang="fr-FR" sz="800" b="1" spc="-1" dirty="0">
                <a:solidFill>
                  <a:srgbClr val="000000"/>
                </a:solidFill>
                <a:latin typeface="Times New Roman"/>
                <a:ea typeface="Droid Sans Fallback"/>
              </a:rPr>
              <a:t> MEEMARY</a:t>
            </a: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es plaques planes avec celles de structures plus complexes. La géométrie courbée des réservoirs, avec des couches enroulées selon différents angles, induit des comportements mécaniques distincts de ceux des plaques planes. Pour évaluer les propriétés circonférentielles des composites, des essais de split-</a:t>
            </a:r>
            <a:r>
              <a:rPr lang="fr-FR" sz="800" dirty="0" err="1">
                <a:latin typeface="Times New Roman" panose="02020603050405020304" pitchFamily="18" charset="0"/>
                <a:cs typeface="Times New Roman" panose="02020603050405020304" pitchFamily="18" charset="0"/>
              </a:rPr>
              <a:t>disk</a:t>
            </a:r>
            <a:r>
              <a:rPr lang="fr-FR" sz="800" dirty="0">
                <a:latin typeface="Times New Roman" panose="02020603050405020304" pitchFamily="18" charset="0"/>
                <a:cs typeface="Times New Roman" panose="02020603050405020304" pitchFamily="18" charset="0"/>
              </a:rPr>
              <a:t> sur anneaux ont été effectués. Cette méthode permet de mesurer des propriétés mécaniques clés, en s’appuyant sur des données de déformation recueillies grâce à des jauges de déformation et à la corrélation d'images numériques 3D (CIN) appliquée à la surface extérieure des anneaux. Cependant, cette méthode présente certaines limites, notamment pour la mesure directe du module de traction circonférentiel en raison des gradients de contraintes liés à la courbure des anneaux. Il est donc crucial de développer des méthodes d’essai plus fiables. En effet, les tests traditionnels, tels que l’éclatement hydrostatique, bien qu’efficaces, restent coûteux et chronophages. L’intégration des capteurs FO ajoute une complexité supplémentaire, créant des discontinuités susceptibles d’accélérer la dégradation du composite. Pour répondre à ces défis, cette thèse a développé un modèle numérique précis de l'endommagement. Ce modèle, basé sur le critère de rupture Puck 3D et une méthode de dégradation progressive, vise à prédire avec précision les mécanismes d’endommagement des composites bobinés. Il intègre des critères de rupture avancés pour simuler l’initiation et l’évolution de l’endommagement, tout en tenant compte des spécificités liées à la présence de capteurs. Les résultats, à la fois expérimentaux et numériques, montrent que l’intégration parallèle des capteurs FO est préférable, car l’intégration perpendiculaire engendre des zones de faiblesse qui augmentent le risque d’endommagement prématuré. Cette étude propose des recommandations pratiques pour une intégration optimale des capteurs, tout en ouvrant des perspectives pour la modélisation des réservoirs sous pression. Elle met en lumière l’importance de développer davantage ces modèles pour les appliquer à des structures plus complexes, garantissant ainsi des analyses fiables et une conception robuste.</a:t>
            </a:r>
            <a:endParaRPr lang="fr-FR" sz="8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pic>
        <p:nvPicPr>
          <p:cNvPr id="8" name="Picture 2" descr="Chaudières elm Leblanc : prix, installation et entretien l Nos marques |  Garanka.f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7612" y="74689"/>
            <a:ext cx="1510058" cy="40268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osch Logo : histoire, signification de l'emblèm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2741" y="359381"/>
            <a:ext cx="1059801" cy="5961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3"/>
          <p:cNvPicPr>
            <a:picLocks noChangeAspect="1"/>
          </p:cNvPicPr>
          <p:nvPr/>
        </p:nvPicPr>
        <p:blipFill rotWithShape="1">
          <a:blip r:embed="rId6">
            <a:extLst>
              <a:ext uri="{28A0092B-C50C-407E-A947-70E740481C1C}">
                <a14:useLocalDpi xmlns:a14="http://schemas.microsoft.com/office/drawing/2010/main" val="0"/>
              </a:ext>
            </a:extLst>
          </a:blip>
          <a:srcRect l="473" t="24358" r="-473" b="24612"/>
          <a:stretch/>
        </p:blipFill>
        <p:spPr>
          <a:xfrm>
            <a:off x="6194316" y="276520"/>
            <a:ext cx="1320684" cy="380930"/>
          </a:xfrm>
          <a:prstGeom prst="rect">
            <a:avLst/>
          </a:prstGeom>
        </p:spPr>
      </p:pic>
      <p:pic>
        <p:nvPicPr>
          <p:cNvPr id="11" name="Picture 8" descr="index - Université de Lille - Sciences de l'information et du document"/>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566" t="19707" r="8644" b="19381"/>
          <a:stretch/>
        </p:blipFill>
        <p:spPr bwMode="auto">
          <a:xfrm>
            <a:off x="1711345" y="497953"/>
            <a:ext cx="1024043" cy="318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098821"/>
      </p:ext>
    </p:extLst>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5270</TotalTime>
  <Words>852</Words>
  <Application>Microsoft Office PowerPoint</Application>
  <PresentationFormat>Affichage à l'écran (4:3)</PresentationFormat>
  <Paragraphs>30</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664</cp:revision>
  <cp:lastPrinted>2024-11-04T14:54:46Z</cp:lastPrinted>
  <dcterms:created xsi:type="dcterms:W3CDTF">2017-02-14T10:24:51Z</dcterms:created>
  <dcterms:modified xsi:type="dcterms:W3CDTF">2024-12-16T16:07:44Z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