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955750"/>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sz="1000" b="1" strike="noStrike" spc="-1" dirty="0">
                <a:solidFill>
                  <a:srgbClr val="000000"/>
                </a:solidFill>
                <a:latin typeface="Times New Roman"/>
                <a:ea typeface="Droid Sans Fallback"/>
              </a:rPr>
              <a:t>Laboratoire d’accueil : </a:t>
            </a:r>
            <a:r>
              <a:rPr lang="fr-FR" sz="1000" dirty="0">
                <a:latin typeface="Times New Roman" panose="02020603050405020304" pitchFamily="18" charset="0"/>
                <a:cs typeface="Times New Roman" panose="02020603050405020304" pitchFamily="18" charset="0"/>
              </a:rPr>
              <a:t>CERI EE Centre d'Enseignement de Recherche et d'Innovation Energie Environnement IMT Nord Europe</a:t>
            </a:r>
          </a:p>
          <a:p>
            <a:pPr>
              <a:lnSpc>
                <a:spcPct val="100000"/>
              </a:lnSpc>
            </a:pPr>
            <a:r>
              <a:rPr lang="fr-FR" sz="1000" b="1" strike="noStrike" spc="-1" dirty="0">
                <a:solidFill>
                  <a:srgbClr val="000000"/>
                </a:solidFill>
                <a:latin typeface="Times New Roman"/>
                <a:ea typeface="Droid Sans Fallback"/>
              </a:rPr>
              <a:t>Ecole Doctorale : ENGSYS Sciences de l’ingénierie et des systèmes </a:t>
            </a:r>
            <a:r>
              <a:rPr lang="fr-FR" sz="1000" b="0" strike="noStrike" spc="-1" dirty="0">
                <a:solidFill>
                  <a:srgbClr val="000000"/>
                </a:solidFill>
                <a:latin typeface="Times New Roman"/>
                <a:ea typeface="Droid Sans Fallback"/>
              </a:rPr>
              <a:t>(U-Lille, Centrale Lille Institut, IMT Nord Europe)</a:t>
            </a:r>
            <a:endParaRPr lang="fr-FR" sz="1000" b="0" strike="noStrike" spc="-1" dirty="0">
              <a:solidFill>
                <a:srgbClr val="000000"/>
              </a:solidFill>
              <a:latin typeface="Arial"/>
            </a:endParaRP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a:t>
            </a:r>
            <a:r>
              <a:rPr lang="fr-FR" sz="1000" dirty="0">
                <a:latin typeface="Times New Roman" panose="02020603050405020304" pitchFamily="18" charset="0"/>
                <a:cs typeface="Times New Roman" panose="02020603050405020304" pitchFamily="18" charset="0"/>
              </a:rPr>
              <a:t>Energétique, thermique, combustion</a:t>
            </a:r>
          </a:p>
          <a:p>
            <a:pPr algn="ctr">
              <a:lnSpc>
                <a:spcPct val="100000"/>
              </a:lnSpc>
            </a:pPr>
            <a:r>
              <a:rPr lang="fr-FR" sz="1000" dirty="0">
                <a:latin typeface="Times New Roman" panose="02020603050405020304" pitchFamily="18" charset="0"/>
                <a:cs typeface="Times New Roman" panose="02020603050405020304" pitchFamily="18" charset="0"/>
              </a:rPr>
              <a:t> </a:t>
            </a: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b="1" dirty="0">
                <a:latin typeface="Times New Roman" panose="02020603050405020304" pitchFamily="18" charset="0"/>
                <a:cs typeface="Times New Roman" panose="02020603050405020304" pitchFamily="18" charset="0"/>
              </a:rPr>
              <a:t>Nishit </a:t>
            </a:r>
            <a:r>
              <a:rPr lang="fr-FR" b="1" dirty="0" err="1">
                <a:latin typeface="Times New Roman" panose="02020603050405020304" pitchFamily="18" charset="0"/>
                <a:cs typeface="Times New Roman" panose="02020603050405020304" pitchFamily="18" charset="0"/>
              </a:rPr>
              <a:t>Rajeshkumar</a:t>
            </a:r>
            <a:r>
              <a:rPr lang="fr-FR" b="1" dirty="0">
                <a:latin typeface="Times New Roman" panose="02020603050405020304" pitchFamily="18" charset="0"/>
                <a:cs typeface="Times New Roman" panose="02020603050405020304" pitchFamily="18" charset="0"/>
              </a:rPr>
              <a:t> SHAPARIA</a:t>
            </a:r>
          </a:p>
          <a:p>
            <a:pPr algn="ctr"/>
            <a:r>
              <a:rPr lang="fr-FR" altLang="zh-CN" sz="800" dirty="0">
                <a:latin typeface="Times New Roman" panose="02020603050405020304" pitchFamily="18" charset="0"/>
                <a:ea typeface="Droid Sans Fallback"/>
                <a:cs typeface="Times New Roman" panose="02020603050405020304" pitchFamily="18" charset="0"/>
              </a:rPr>
              <a:t>DOCTORAT de l’IMT NORD EUROPE</a:t>
            </a:r>
          </a:p>
          <a:p>
            <a:pPr algn="ctr">
              <a:lnSpc>
                <a:spcPct val="100000"/>
              </a:lnSpc>
            </a:pPr>
            <a:r>
              <a:rPr lang="fr-FR" sz="800" strike="noStrike" spc="-1">
                <a:solidFill>
                  <a:srgbClr val="000000"/>
                </a:solidFill>
                <a:latin typeface="Times New Roman" panose="02020603050405020304" pitchFamily="18" charset="0"/>
                <a:ea typeface="Droid Sans Fallback"/>
                <a:cs typeface="Times New Roman" panose="02020603050405020304" pitchFamily="18" charset="0"/>
              </a:rPr>
              <a:t>Titre</a:t>
            </a:r>
            <a:r>
              <a:rPr lang="fr-FR" b="1" strike="noStrike" spc="-1">
                <a:solidFill>
                  <a:srgbClr val="000000"/>
                </a:solidFill>
                <a:latin typeface="Times New Roman" panose="02020603050405020304" pitchFamily="18" charset="0"/>
                <a:ea typeface="Droid Sans Fallback"/>
                <a:cs typeface="Times New Roman" panose="02020603050405020304" pitchFamily="18" charset="0"/>
              </a:rPr>
              <a:t> </a:t>
            </a:r>
            <a:r>
              <a:rPr lang="fr-FR" sz="800" b="0" strike="noStrike" spc="-1" dirty="0">
                <a:solidFill>
                  <a:srgbClr val="000000"/>
                </a:solidFill>
                <a:latin typeface="Times New Roman"/>
                <a:ea typeface="Droid Sans Fallback"/>
              </a:rPr>
              <a:t>de la thèse : </a:t>
            </a:r>
            <a:endParaRPr lang="fr-FR" sz="800" b="0" strike="noStrike" spc="-1" dirty="0">
              <a:solidFill>
                <a:srgbClr val="000000"/>
              </a:solidFill>
              <a:latin typeface="Arial"/>
            </a:endParaRPr>
          </a:p>
          <a:p>
            <a:pPr algn="ctr">
              <a:lnSpc>
                <a:spcPct val="100000"/>
              </a:lnSpc>
            </a:pPr>
            <a:r>
              <a:rPr lang="fr-FR" sz="1200" b="1" i="1" dirty="0">
                <a:latin typeface="Times New Roman" panose="02020603050405020304" pitchFamily="18" charset="0"/>
                <a:cs typeface="Times New Roman" panose="02020603050405020304" pitchFamily="18" charset="0"/>
              </a:rPr>
              <a:t>Contribution à la simulation numérique tridimensionnelle de l'ébullition dans des </a:t>
            </a:r>
            <a:r>
              <a:rPr lang="fr-FR" sz="1200" b="1" i="1" dirty="0" err="1">
                <a:latin typeface="Times New Roman" panose="02020603050405020304" pitchFamily="18" charset="0"/>
                <a:cs typeface="Times New Roman" panose="02020603050405020304" pitchFamily="18" charset="0"/>
              </a:rPr>
              <a:t>millicanaux</a:t>
            </a:r>
            <a:r>
              <a:rPr lang="fr-FR" sz="1200" b="1" i="1" dirty="0">
                <a:latin typeface="Times New Roman" panose="02020603050405020304" pitchFamily="18" charset="0"/>
                <a:cs typeface="Times New Roman" panose="02020603050405020304" pitchFamily="18" charset="0"/>
              </a:rPr>
              <a:t> - Application au refroidissement des batteries de véhicules électriques</a:t>
            </a: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Soutenance prévue le jeudi 19 décembre 2024 à 09h00</a:t>
            </a:r>
            <a:br>
              <a:rPr sz="1200" i="1" dirty="0"/>
            </a:br>
            <a:r>
              <a:rPr lang="fr-FR" sz="1200" b="1" i="1" dirty="0">
                <a:solidFill>
                  <a:srgbClr val="0070C0"/>
                </a:solidFill>
                <a:latin typeface="Times New Roman" panose="02020603050405020304" pitchFamily="18" charset="0"/>
                <a:cs typeface="Times New Roman" panose="02020603050405020304" pitchFamily="18" charset="0"/>
              </a:rPr>
              <a:t>Lieu :   IMT Nord Europe - Salle : </a:t>
            </a:r>
            <a:r>
              <a:rPr lang="fr-FR" sz="1200" dirty="0"/>
              <a:t> </a:t>
            </a:r>
            <a:r>
              <a:rPr lang="fr-FR" sz="1200" b="1" i="1" dirty="0">
                <a:solidFill>
                  <a:srgbClr val="0070C0"/>
                </a:solidFill>
                <a:latin typeface="Times New Roman" panose="02020603050405020304" pitchFamily="18" charset="0"/>
                <a:cs typeface="Times New Roman" panose="02020603050405020304" pitchFamily="18" charset="0"/>
              </a:rPr>
              <a:t>Amphi Energétique - 764, Boulevard </a:t>
            </a:r>
            <a:r>
              <a:rPr lang="fr-FR" sz="1200" b="1" i="1" dirty="0" err="1">
                <a:solidFill>
                  <a:srgbClr val="0070C0"/>
                </a:solidFill>
                <a:latin typeface="Times New Roman" panose="02020603050405020304" pitchFamily="18" charset="0"/>
                <a:cs typeface="Times New Roman" panose="02020603050405020304" pitchFamily="18" charset="0"/>
              </a:rPr>
              <a:t>Lahure</a:t>
            </a:r>
            <a:r>
              <a:rPr lang="fr-FR" sz="1200" b="1" i="1" dirty="0">
                <a:solidFill>
                  <a:srgbClr val="0070C0"/>
                </a:solidFill>
                <a:latin typeface="Times New Roman" panose="02020603050405020304" pitchFamily="18" charset="0"/>
                <a:cs typeface="Times New Roman" panose="02020603050405020304" pitchFamily="18" charset="0"/>
              </a:rPr>
              <a:t>  - 59500 Douai </a:t>
            </a:r>
            <a:br>
              <a:rPr lang="fr-FR" sz="1200" b="1" i="1" dirty="0">
                <a:solidFill>
                  <a:srgbClr val="0070C0"/>
                </a:solidFill>
                <a:latin typeface="Times New Roman" panose="02020603050405020304" pitchFamily="18" charset="0"/>
                <a:cs typeface="Times New Roman" panose="02020603050405020304" pitchFamily="18" charset="0"/>
              </a:rPr>
            </a:br>
            <a:r>
              <a:rPr lang="fr-FR" sz="800" b="1" strike="noStrike" spc="-1" dirty="0">
                <a:solidFill>
                  <a:srgbClr val="000000"/>
                </a:solidFill>
                <a:latin typeface="Times New Roman"/>
                <a:ea typeface="Droid Sans Fallback"/>
              </a:rPr>
              <a:t>Devant le jury d’</a:t>
            </a:r>
            <a:r>
              <a:rPr lang="fr-FR" sz="800" b="1" strike="noStrike" spc="-1" dirty="0" err="1">
                <a:solidFill>
                  <a:srgbClr val="000000"/>
                </a:solidFill>
                <a:latin typeface="Times New Roman"/>
                <a:ea typeface="Droid Sans Fallback"/>
              </a:rPr>
              <a:t>exmen</a:t>
            </a:r>
            <a:r>
              <a:rPr lang="fr-FR" sz="800" b="1" strike="noStrike" spc="-1" dirty="0">
                <a:solidFill>
                  <a:srgbClr val="000000"/>
                </a:solidFill>
                <a:latin typeface="Times New Roman"/>
                <a:ea typeface="Droid Sans Fallback"/>
              </a:rPr>
              <a:t> :</a:t>
            </a:r>
            <a:endParaRPr lang="fr-FR" sz="800" b="0" strike="noStrike" spc="-1" dirty="0">
              <a:solidFill>
                <a:srgbClr val="000000"/>
              </a:solidFill>
              <a:latin typeface="Arial"/>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Rapporteur 	 </a:t>
            </a:r>
            <a:r>
              <a:rPr lang="fr-FR"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Fenot</a:t>
            </a:r>
            <a:r>
              <a:rPr lang="fr-FR" sz="1000" cap="all" dirty="0">
                <a:latin typeface="Times New Roman" panose="02020603050405020304" pitchFamily="18" charset="0"/>
                <a:cs typeface="Times New Roman" panose="02020603050405020304" pitchFamily="18" charset="0"/>
              </a:rPr>
              <a:t> MATTHIEU</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l’Université de Poitiers, Institut </a:t>
            </a:r>
            <a:r>
              <a:rPr lang="fr-FR" sz="1000" dirty="0" err="1">
                <a:latin typeface="Times New Roman" panose="02020603050405020304" pitchFamily="18" charset="0"/>
                <a:cs typeface="Times New Roman" panose="02020603050405020304" pitchFamily="18" charset="0"/>
              </a:rPr>
              <a:t>Pprime</a:t>
            </a:r>
            <a:r>
              <a:rPr lang="fr-FR" sz="1000" dirty="0">
                <a:latin typeface="Times New Roman" panose="02020603050405020304" pitchFamily="18" charset="0"/>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tabLst>
                <a:tab pos="1524000" algn="l"/>
                <a:tab pos="3768725" algn="l"/>
                <a:tab pos="57404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Rapporteur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Sylvain </a:t>
            </a:r>
            <a:r>
              <a:rPr lang="fr-FR" sz="1000" cap="all" dirty="0">
                <a:latin typeface="Times New Roman" panose="02020603050405020304" pitchFamily="18" charset="0"/>
                <a:cs typeface="Times New Roman" panose="02020603050405020304" pitchFamily="18" charset="0"/>
              </a:rPr>
              <a:t>SERRA</a:t>
            </a:r>
            <a:r>
              <a:rPr lang="fr-FR" sz="1000" dirty="0">
                <a:latin typeface="Times New Roman" panose="02020603050405020304" pitchFamily="18" charset="0"/>
                <a:cs typeface="Times New Roman" panose="02020603050405020304" pitchFamily="18" charset="0"/>
              </a:rPr>
              <a:t>, 	Maître de conférences,	Directeur des études de l'ENSGTI &amp; Directeur adjoint du </a:t>
            </a:r>
          </a:p>
          <a:p>
            <a:pPr>
              <a:tabLst>
                <a:tab pos="1524000" algn="l"/>
                <a:tab pos="3768725" algn="l"/>
                <a:tab pos="5740400" algn="l"/>
              </a:tabLst>
            </a:pP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LaTEP</a:t>
            </a:r>
            <a:r>
              <a:rPr lang="fr-FR" sz="1000" dirty="0">
                <a:latin typeface="Times New Roman" panose="02020603050405020304" pitchFamily="18" charset="0"/>
                <a:cs typeface="Times New Roman" panose="02020603050405020304" pitchFamily="18" charset="0"/>
              </a:rPr>
              <a:t>    </a:t>
            </a: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524000" algn="l"/>
                <a:tab pos="3768725" algn="l"/>
                <a:tab pos="5740400"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Examinateur</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Ugo </a:t>
            </a:r>
            <a:r>
              <a:rPr lang="fr-FR" sz="1000" cap="all" dirty="0">
                <a:latin typeface="Times New Roman" panose="02020603050405020304" pitchFamily="18" charset="0"/>
                <a:cs typeface="Times New Roman" panose="02020603050405020304" pitchFamily="18" charset="0"/>
              </a:rPr>
              <a:t>PELAY</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Maître assistant,	</a:t>
            </a:r>
            <a:r>
              <a:rPr lang="fr-FR" sz="1000" dirty="0">
                <a:latin typeface="Times New Roman" panose="02020603050405020304" pitchFamily="18" charset="0"/>
                <a:cs typeface="Times New Roman" panose="02020603050405020304" pitchFamily="18" charset="0"/>
              </a:rPr>
              <a:t>IMT Nord Europe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Examinatrice	 </a:t>
            </a:r>
            <a:r>
              <a:rPr lang="fr-FR" sz="1000" dirty="0">
                <a:latin typeface="Times New Roman" panose="02020603050405020304" pitchFamily="18" charset="0"/>
                <a:cs typeface="Times New Roman" panose="02020603050405020304" pitchFamily="18" charset="0"/>
              </a:rPr>
              <a:t>Nathalie </a:t>
            </a:r>
            <a:r>
              <a:rPr lang="fr-FR" sz="1000" cap="all" dirty="0">
                <a:latin typeface="Times New Roman" panose="02020603050405020304" pitchFamily="18" charset="0"/>
                <a:cs typeface="Times New Roman" panose="02020603050405020304" pitchFamily="18" charset="0"/>
              </a:rPr>
              <a:t>RAIMONDI</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Maîtresse de conf</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é</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rences</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de Toulouse, UMR 5503 - LGC - Laboratoire de </a:t>
            </a:r>
          </a:p>
          <a:p>
            <a:pPr>
              <a:lnSpc>
                <a:spcPct val="100000"/>
              </a:lnSpc>
              <a:tabLst>
                <a:tab pos="1524000" algn="l"/>
                <a:tab pos="3768725" algn="l"/>
                <a:tab pos="5740400" algn="l"/>
              </a:tabLst>
            </a:pPr>
            <a:r>
              <a:rPr lang="fr-FR" sz="1000" dirty="0">
                <a:latin typeface="Times New Roman" panose="02020603050405020304" pitchFamily="18" charset="0"/>
                <a:cs typeface="Times New Roman" panose="02020603050405020304" pitchFamily="18" charset="0"/>
              </a:rPr>
              <a:t>			Génie Chimique.     </a:t>
            </a: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Co-Directeur de thèse	 </a:t>
            </a:r>
            <a:r>
              <a:rPr lang="fr-FR" sz="1000" dirty="0">
                <a:latin typeface="Times New Roman" panose="02020603050405020304" pitchFamily="18" charset="0"/>
                <a:cs typeface="Times New Roman" panose="02020603050405020304" pitchFamily="18" charset="0"/>
              </a:rPr>
              <a:t>Serge </a:t>
            </a:r>
            <a:r>
              <a:rPr lang="fr-FR" sz="1000" cap="all" dirty="0">
                <a:latin typeface="Times New Roman" panose="02020603050405020304" pitchFamily="18" charset="0"/>
                <a:cs typeface="Times New Roman" panose="02020603050405020304" pitchFamily="18" charset="0"/>
              </a:rPr>
              <a:t>RUSSEIL</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IMT Nord Europe </a:t>
            </a:r>
            <a:r>
              <a:rPr lang="fr-FR" sz="1000" dirty="0">
                <a:latin typeface="Times New Roman" panose="02020603050405020304" pitchFamily="18" charset="0"/>
                <a:cs typeface="Times New Roman" panose="02020603050405020304" pitchFamily="18" charset="0"/>
              </a:rPr>
              <a:t>    </a:t>
            </a:r>
            <a:endPar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1000" dirty="0">
                <a:latin typeface="Times New Roman" panose="02020603050405020304" pitchFamily="18" charset="0"/>
                <a:cs typeface="Times New Roman" panose="02020603050405020304" pitchFamily="18" charset="0"/>
              </a:rPr>
              <a:t> Daniel </a:t>
            </a:r>
            <a:r>
              <a:rPr lang="fr-FR" sz="1000" cap="all" dirty="0">
                <a:latin typeface="Times New Roman" panose="02020603050405020304" pitchFamily="18" charset="0"/>
                <a:cs typeface="Times New Roman" panose="02020603050405020304" pitchFamily="18" charset="0"/>
              </a:rPr>
              <a:t>BOUGEARD</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IMT Nord Europe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Invité	 </a:t>
            </a:r>
            <a:r>
              <a:rPr lang="fr-FR" sz="1000" dirty="0">
                <a:latin typeface="Times New Roman" panose="02020603050405020304" pitchFamily="18" charset="0"/>
                <a:cs typeface="Times New Roman" panose="02020603050405020304" pitchFamily="18" charset="0"/>
              </a:rPr>
              <a:t>Nicolas </a:t>
            </a:r>
            <a:r>
              <a:rPr lang="fr-FR" sz="1000" cap="all" dirty="0">
                <a:latin typeface="Times New Roman" panose="02020603050405020304" pitchFamily="18" charset="0"/>
                <a:cs typeface="Times New Roman" panose="02020603050405020304" pitchFamily="18" charset="0"/>
              </a:rPr>
              <a:t>FRANCOIS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Ingénieur,	</a:t>
            </a:r>
            <a:r>
              <a:rPr lang="fr-FR" sz="1000" dirty="0">
                <a:latin typeface="Times New Roman" panose="02020603050405020304" pitchFamily="18" charset="0"/>
                <a:cs typeface="Times New Roman" panose="02020603050405020304" pitchFamily="18" charset="0"/>
              </a:rPr>
              <a:t>VALEO Power Division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p>
          <a:p>
            <a:pPr>
              <a:lnSpc>
                <a:spcPct val="100000"/>
              </a:lnSpc>
              <a:tabLst>
                <a:tab pos="1524000" algn="l"/>
                <a:tab pos="3768725" algn="l"/>
                <a:tab pos="5740400" algn="l"/>
              </a:tabLst>
            </a:pP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1000" dirty="0">
                <a:latin typeface="Times New Roman" panose="02020603050405020304" pitchFamily="18" charset="0"/>
                <a:cs typeface="Times New Roman" panose="02020603050405020304" pitchFamily="18" charset="0"/>
              </a:rPr>
              <a:t> </a:t>
            </a:r>
            <a:r>
              <a:rPr lang="fr-FR" sz="900" b="0" strike="noStrike" spc="-1" dirty="0">
                <a:solidFill>
                  <a:srgbClr val="000000"/>
                </a:solidFill>
                <a:latin typeface="Times New Roman"/>
                <a:ea typeface="Droid Sans Fallback"/>
              </a:rPr>
              <a:t> </a:t>
            </a:r>
            <a:r>
              <a:rPr lang="fr-FR" sz="1000" b="1" strike="noStrike" spc="-1" dirty="0">
                <a:solidFill>
                  <a:srgbClr val="00B0F0"/>
                </a:solidFill>
                <a:latin typeface="Times New Roman"/>
                <a:ea typeface="Droid Sans Fallback"/>
              </a:rPr>
              <a:t>Résumé</a:t>
            </a:r>
            <a:endParaRPr lang="fr-FR" sz="1000" b="0" strike="noStrike" spc="-1" dirty="0">
              <a:solidFill>
                <a:srgbClr val="000000"/>
              </a:solidFill>
              <a:latin typeface="Arial"/>
            </a:endParaRPr>
          </a:p>
          <a:p>
            <a:pPr algn="just">
              <a:lnSpc>
                <a:spcPct val="100000"/>
              </a:lnSpc>
              <a:tabLst>
                <a:tab pos="1346040" algn="l"/>
                <a:tab pos="3049560" algn="l"/>
              </a:tabLst>
            </a:pPr>
            <a:r>
              <a:rPr lang="fr-FR" sz="800" dirty="0">
                <a:latin typeface="Times New Roman" panose="02020603050405020304" pitchFamily="18" charset="0"/>
                <a:cs typeface="Times New Roman" panose="02020603050405020304" pitchFamily="18" charset="0"/>
              </a:rPr>
              <a:t>La transition vers les véhicules électriques (VE) est essentielle pour répondre aux enjeux environnementaux, tels que les émissions de gaz à effet de serre et la dépendance aux combustibles fossiles. Un défi majeur dans l'avancement de la technologie des VE réside dans l'efficacité et la sécurité des batteries lithium-ion, particulièrement sensibles aux variations de température. Le maintien de températures optimales de fonctionnement est crucial pour garantir la performance, la sécurité et la longévité des batteries. Pour améliorer les performances des systèmes de gestion thermique des batteries (BTMS), il est nécessaire d'optimiser les conditions d'échange thermique dans les systèmes de refroidissement utilisant un écoulement diphasique interne. Cette étude se concentre sur la simulation de l’ébullition en écoulement tridimensionnel dans des micro-canaux, comme méthode d'amélioration des BTMS dans les VE. Des simulations en dynamique des fluides computationnelle (CFD) ont été utilisées pour modéliser le processus d'ébullition en écoulement sous diverses conditions opérationnelles. La recherche met particulièrement l'accent sur le potentiel d'un système de refroidissement diphasique à fluide frigorigène direct, une approche innovante dans la technologie BTMS, et son intégration avec les cycles de compression de vapeur (VCC) existants. En exploitant la chaleur latente du fluide frigorigène lors des transitions de phase, ce système améliore l'efficacité de refroidissement et assure une distribution uniforme de la température à travers les cellules de la batterie. Le R1234yf a été sélectionné comme fluide frigorigène en raison de son faible potentiel de réchauffement global par rapport aux réfrigérants conventionnels comme le R134a, en conformité avec les réglementations environnementales actuelles. La modélisation numérique a utilisé le modèle à deux fluides eulérien-eulérien pour tenir compte des interactions gaz-liquide, avec une investigation détaillée des modèles de fermeture d'ébullition à la paroi, des forces interfaciales et des approches de bilan de population. Le modèle a été validé par des données expérimentales, permettant une analyse approfondie des phénomènes clés dans le transfert thermique avec changement de phase. Des paramètres tels que les coefficients de transfert thermique et les régimes d'écoulement ont été évalués et comparés aux résultats expérimentaux. Un banc d'essai expérimental a été conçu pour examiner le système de refroidissement diphasique à fluide frigorigène sous différentes conditions de fonctionnement, analysé à la fois globalement et localement pour fournir une évaluation complète. Cette recherche a été menée dans le cadre de la chaire de recherche industrielle NEO (plateforme d'optimisation numérique et expérimentale pour la conception efficace des échangeurs de chaleur automobiles), fruit d'une collaboration à long terme entre une grande entreprise industrielle mondiale et le Centre Énergie Environnement pour l'Éducation, la Recherche et l'Innovation (CERI EE) de l'IMT Nord Europe.</a:t>
            </a:r>
            <a:endParaRPr lang="fr-FR" sz="8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47441" y="25200"/>
            <a:ext cx="2102880" cy="817597"/>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5086</TotalTime>
  <Words>775</Words>
  <Application>Microsoft Office PowerPoint</Application>
  <PresentationFormat>Affichage à l'écran (4:3)</PresentationFormat>
  <Paragraphs>31</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646</cp:revision>
  <cp:lastPrinted>2024-11-04T12:29:35Z</cp:lastPrinted>
  <dcterms:created xsi:type="dcterms:W3CDTF">2017-02-14T10:24:51Z</dcterms:created>
  <dcterms:modified xsi:type="dcterms:W3CDTF">2024-12-01T10:57:47Z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