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2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7063472"/>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 IMT Nord Europe</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Terre, enveloppes fluides</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a:latin typeface="Times New Roman" panose="02020603050405020304" pitchFamily="18" charset="0"/>
                <a:cs typeface="Times New Roman" panose="02020603050405020304" pitchFamily="18" charset="0"/>
              </a:rPr>
              <a:t>Luiz MIRANDA CAVALCANTE NETO </a:t>
            </a:r>
          </a:p>
          <a:p>
            <a:pPr algn="ct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err="1">
                <a:latin typeface="Times New Roman" panose="02020603050405020304" pitchFamily="18" charset="0"/>
                <a:cs typeface="Times New Roman" panose="02020603050405020304" pitchFamily="18" charset="0"/>
              </a:rPr>
              <a:t>INdicateur</a:t>
            </a:r>
            <a:r>
              <a:rPr lang="fr-FR" sz="1200" b="1" i="1" dirty="0">
                <a:latin typeface="Times New Roman" panose="02020603050405020304" pitchFamily="18" charset="0"/>
                <a:cs typeface="Times New Roman" panose="02020603050405020304" pitchFamily="18" charset="0"/>
              </a:rPr>
              <a:t> Dynamique </a:t>
            </a:r>
            <a:r>
              <a:rPr lang="fr-FR" sz="1200" b="1" i="1" dirty="0" err="1">
                <a:latin typeface="Times New Roman" panose="02020603050405020304" pitchFamily="18" charset="0"/>
                <a:cs typeface="Times New Roman" panose="02020603050405020304" pitchFamily="18" charset="0"/>
              </a:rPr>
              <a:t>d’EXposition</a:t>
            </a:r>
            <a:r>
              <a:rPr lang="fr-FR" sz="1200" b="1" i="1" dirty="0">
                <a:latin typeface="Times New Roman" panose="02020603050405020304" pitchFamily="18" charset="0"/>
                <a:cs typeface="Times New Roman" panose="02020603050405020304" pitchFamily="18" charset="0"/>
              </a:rPr>
              <a:t> individuelle à la qualité de l’air sur la base de mesures multi-capteurs : un outil pour la prévention personnalisée (INDEX)</a:t>
            </a:r>
          </a:p>
          <a:p>
            <a:pPr algn="ctr">
              <a:lnSpc>
                <a:spcPct val="100000"/>
              </a:lnSpc>
            </a:pPr>
            <a:endParaRPr lang="fr-FR" sz="1200" b="1" i="1" dirty="0">
              <a:latin typeface="Times New Roman" panose="02020603050405020304" pitchFamily="18" charset="0"/>
              <a:cs typeface="Times New Roman" panose="02020603050405020304" pitchFamily="18" charset="0"/>
            </a:endParaRP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vendredi 20 décembre 2024 à 14h00 - Lieu : 941 Rue Charles Bourseul - Salle : Espace Polyvalent</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 59500 Douai </a:t>
            </a:r>
            <a:br>
              <a:rPr lang="fr-FR" sz="1200" dirty="0"/>
            </a:br>
            <a:r>
              <a:rPr lang="fr-FR" sz="800" b="1" strike="noStrike" spc="-1" dirty="0">
                <a:solidFill>
                  <a:srgbClr val="000000"/>
                </a:solidFill>
                <a:latin typeface="Times New Roman"/>
                <a:ea typeface="Droid Sans Fallback"/>
              </a:rPr>
              <a:t>Devant le jury d’</a:t>
            </a:r>
            <a:r>
              <a:rPr lang="fr-FR" sz="800" b="1" strike="noStrike" spc="-1" dirty="0" err="1">
                <a:solidFill>
                  <a:srgbClr val="000000"/>
                </a:solidFill>
                <a:latin typeface="Times New Roman"/>
                <a:ea typeface="Droid Sans Fallback"/>
              </a:rPr>
              <a:t>exmen</a:t>
            </a:r>
            <a:r>
              <a:rPr lang="fr-FR" sz="800" b="1" strike="noStrike" spc="-1" dirty="0">
                <a:solidFill>
                  <a:srgbClr val="000000"/>
                </a:solidFill>
                <a:latin typeface="Times New Roman"/>
                <a:ea typeface="Droid Sans Fallback"/>
              </a:rPr>
              <a:t> :</a:t>
            </a:r>
          </a:p>
          <a:p>
            <a:pPr algn="ctr">
              <a:lnSpc>
                <a:spcPct val="100000"/>
              </a:lnSpc>
            </a:pPr>
            <a:endParaRPr lang="fr-FR" sz="800" b="0" strike="noStrike" spc="-1" dirty="0">
              <a:solidFill>
                <a:srgbClr val="000000"/>
              </a:solidFill>
              <a:latin typeface="Arial"/>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Francesco </a:t>
            </a:r>
            <a:r>
              <a:rPr lang="fr-FR" sz="1000" cap="all" dirty="0">
                <a:latin typeface="Times New Roman" panose="02020603050405020304" pitchFamily="18" charset="0"/>
                <a:cs typeface="Times New Roman" panose="02020603050405020304" pitchFamily="18" charset="0"/>
              </a:rPr>
              <a:t>CAMASTRA</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Professor,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Université de Naples - Parthénope </a:t>
            </a:r>
          </a:p>
          <a:p>
            <a:pPr>
              <a:lnSpc>
                <a:spcPct val="100000"/>
              </a:lnSpc>
              <a:tabLst>
                <a:tab pos="1703388" algn="l"/>
                <a:tab pos="37703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Andreas </a:t>
            </a:r>
            <a:r>
              <a:rPr lang="fr-FR" sz="1000" cap="all" dirty="0">
                <a:latin typeface="Times New Roman" panose="02020603050405020304" pitchFamily="18" charset="0"/>
                <a:cs typeface="Times New Roman" panose="02020603050405020304" pitchFamily="18" charset="0"/>
              </a:rPr>
              <a:t>SCHUTZE</a:t>
            </a:r>
            <a:r>
              <a:rPr lang="fr-FR" sz="1000" dirty="0">
                <a:latin typeface="Times New Roman" panose="02020603050405020304" pitchFamily="18" charset="0"/>
                <a:cs typeface="Times New Roman" panose="02020603050405020304" pitchFamily="18" charset="0"/>
              </a:rPr>
              <a:t>, 	Professor,	Université de </a:t>
            </a:r>
            <a:r>
              <a:rPr lang="fr-FR" sz="1000" dirty="0" err="1">
                <a:latin typeface="Times New Roman" panose="02020603050405020304" pitchFamily="18" charset="0"/>
                <a:cs typeface="Times New Roman" panose="02020603050405020304" pitchFamily="18" charset="0"/>
              </a:rPr>
              <a:t>Saarland</a:t>
            </a:r>
            <a:r>
              <a:rPr lang="fr-FR" sz="1000" dirty="0">
                <a:latin typeface="Times New Roman" panose="02020603050405020304" pitchFamily="18" charset="0"/>
                <a:cs typeface="Times New Roman" panose="02020603050405020304" pitchFamily="18" charset="0"/>
              </a:rPr>
              <a:t>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Virginie </a:t>
            </a:r>
            <a:r>
              <a:rPr lang="fr-FR" sz="1000" cap="all" dirty="0">
                <a:latin typeface="Times New Roman" panose="02020603050405020304" pitchFamily="18" charset="0"/>
                <a:cs typeface="Times New Roman" panose="02020603050405020304" pitchFamily="18" charset="0"/>
              </a:rPr>
              <a:t>DESVIGNES</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Cadre scientifique,	</a:t>
            </a:r>
            <a:r>
              <a:rPr lang="fr-FR" sz="1000" dirty="0">
                <a:latin typeface="Times New Roman" panose="02020603050405020304" pitchFamily="18" charset="0"/>
                <a:cs typeface="Times New Roman" panose="02020603050405020304" pitchFamily="18" charset="0"/>
              </a:rPr>
              <a:t>CSTB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Examinatrice	 </a:t>
            </a:r>
            <a:r>
              <a:rPr lang="fr-FR" sz="1000" dirty="0">
                <a:latin typeface="Times New Roman" panose="02020603050405020304" pitchFamily="18" charset="0"/>
                <a:cs typeface="Times New Roman" panose="02020603050405020304" pitchFamily="18" charset="0"/>
              </a:rPr>
              <a:t>Caroline </a:t>
            </a:r>
            <a:r>
              <a:rPr lang="fr-FR" sz="1000" cap="all" dirty="0">
                <a:latin typeface="Times New Roman" panose="02020603050405020304" pitchFamily="18" charset="0"/>
                <a:cs typeface="Times New Roman" panose="02020603050405020304" pitchFamily="18" charset="0"/>
              </a:rPr>
              <a:t>DUC</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Maîtresse de conf</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é</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rences</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    </a:t>
            </a:r>
          </a:p>
          <a:p>
            <a:pPr>
              <a:lnSpc>
                <a:spcPct val="100000"/>
              </a:lnSpc>
              <a:tabLst>
                <a:tab pos="1703388" algn="l"/>
                <a:tab pos="3770313" algn="l"/>
                <a:tab pos="5651500" algn="l"/>
              </a:tabLst>
            </a:pPr>
            <a:r>
              <a:rPr lang="en-US" sz="1000"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Jugurta</a:t>
            </a:r>
            <a:r>
              <a:rPr lang="fr-FR" sz="1000" dirty="0">
                <a:latin typeface="Times New Roman" panose="02020603050405020304" pitchFamily="18" charset="0"/>
                <a:cs typeface="Times New Roman" panose="02020603050405020304" pitchFamily="18" charset="0"/>
              </a:rPr>
              <a:t> </a:t>
            </a:r>
            <a:r>
              <a:rPr lang="fr-FR" sz="1000" cap="all" dirty="0" err="1">
                <a:latin typeface="Times New Roman" panose="02020603050405020304" pitchFamily="18" charset="0"/>
                <a:cs typeface="Times New Roman" panose="02020603050405020304" pitchFamily="18" charset="0"/>
              </a:rPr>
              <a:t>MONTALVãO</a:t>
            </a:r>
            <a:r>
              <a:rPr lang="fr-FR" sz="1000" dirty="0">
                <a:latin typeface="Times New Roman" panose="02020603050405020304" pitchFamily="18" charset="0"/>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err="1">
                <a:latin typeface="Times New Roman" panose="02020603050405020304" pitchFamily="18" charset="0"/>
                <a:cs typeface="Times New Roman" panose="02020603050405020304" pitchFamily="18" charset="0"/>
              </a:rPr>
              <a:t>Universidade</a:t>
            </a:r>
            <a:r>
              <a:rPr lang="fr-FR" sz="1000" dirty="0">
                <a:latin typeface="Times New Roman" panose="02020603050405020304" pitchFamily="18" charset="0"/>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Federal</a:t>
            </a:r>
            <a:r>
              <a:rPr lang="fr-FR" sz="1000" dirty="0">
                <a:latin typeface="Times New Roman" panose="02020603050405020304" pitchFamily="18" charset="0"/>
                <a:cs typeface="Times New Roman" panose="02020603050405020304" pitchFamily="18" charset="0"/>
              </a:rPr>
              <a:t> de Sergipe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Examinatrice	 </a:t>
            </a:r>
            <a:r>
              <a:rPr lang="fr-FR" sz="1000" dirty="0">
                <a:latin typeface="Times New Roman" panose="02020603050405020304" pitchFamily="18" charset="0"/>
                <a:cs typeface="Times New Roman" panose="02020603050405020304" pitchFamily="18" charset="0"/>
              </a:rPr>
              <a:t>Karine </a:t>
            </a:r>
            <a:r>
              <a:rPr lang="fr-FR" sz="1000" cap="all" dirty="0">
                <a:latin typeface="Times New Roman" panose="02020603050405020304" pitchFamily="18" charset="0"/>
                <a:cs typeface="Times New Roman" panose="02020603050405020304" pitchFamily="18" charset="0"/>
              </a:rPr>
              <a:t>ZEITOUNI</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	Professeure,	</a:t>
            </a:r>
            <a:r>
              <a:rPr lang="fr-FR" sz="1000" dirty="0">
                <a:latin typeface="Times New Roman" panose="02020603050405020304" pitchFamily="18" charset="0"/>
                <a:cs typeface="Times New Roman" panose="02020603050405020304" pitchFamily="18" charset="0"/>
              </a:rPr>
              <a:t>UVSQ – Paris-Saclay </a:t>
            </a:r>
            <a:r>
              <a:rPr lang="fr-FR" sz="1000" dirty="0" err="1">
                <a:latin typeface="Times New Roman" panose="02020603050405020304" pitchFamily="18" charset="0"/>
                <a:cs typeface="Times New Roman" panose="02020603050405020304" pitchFamily="18" charset="0"/>
              </a:rPr>
              <a:t>University</a:t>
            </a:r>
            <a:r>
              <a:rPr lang="fr-FR" sz="1000" dirty="0">
                <a:latin typeface="Times New Roman" panose="02020603050405020304" pitchFamily="18" charset="0"/>
                <a:cs typeface="Times New Roman" panose="02020603050405020304" pitchFamily="18" charset="0"/>
              </a:rPr>
              <a:t>      </a:t>
            </a: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a:latin typeface="Times New Roman" panose="02020603050405020304" pitchFamily="18" charset="0"/>
                <a:cs typeface="Times New Roman" panose="02020603050405020304" pitchFamily="18" charset="0"/>
              </a:rPr>
              <a:t>Jérôme </a:t>
            </a:r>
            <a:r>
              <a:rPr lang="fr-FR" sz="1000" cap="all" dirty="0">
                <a:latin typeface="Times New Roman" panose="02020603050405020304" pitchFamily="18" charset="0"/>
                <a:cs typeface="Times New Roman" panose="02020603050405020304" pitchFamily="18" charset="0"/>
              </a:rPr>
              <a:t>BOUDY</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Professor,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Samovar, Télécom </a:t>
            </a:r>
            <a:r>
              <a:rPr lang="fr-FR" sz="1000" dirty="0" err="1">
                <a:latin typeface="Times New Roman" panose="02020603050405020304" pitchFamily="18" charset="0"/>
                <a:cs typeface="Times New Roman" panose="02020603050405020304" pitchFamily="18" charset="0"/>
              </a:rPr>
              <a:t>SudParis</a:t>
            </a:r>
            <a:r>
              <a:rPr lang="fr-FR" sz="1000" dirty="0">
                <a:latin typeface="Times New Roman" panose="02020603050405020304" pitchFamily="18" charset="0"/>
                <a:cs typeface="Times New Roman" panose="02020603050405020304" pitchFamily="18" charset="0"/>
              </a:rPr>
              <a:t>, Institut Polytechnique de Paris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Directrice de thèse 	</a:t>
            </a:r>
            <a:r>
              <a:rPr lang="fr-FR" sz="1000" dirty="0">
                <a:latin typeface="Times New Roman" panose="02020603050405020304" pitchFamily="18" charset="0"/>
                <a:cs typeface="Times New Roman" panose="02020603050405020304" pitchFamily="18" charset="0"/>
              </a:rPr>
              <a:t> Marie </a:t>
            </a:r>
            <a:r>
              <a:rPr lang="fr-FR" sz="1000" cap="all" dirty="0">
                <a:latin typeface="Times New Roman" panose="02020603050405020304" pitchFamily="18" charset="0"/>
                <a:cs typeface="Times New Roman" panose="02020603050405020304" pitchFamily="18" charset="0"/>
              </a:rPr>
              <a:t>VERRIELE DUNCIANU</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7703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Invitée	 </a:t>
            </a:r>
            <a:r>
              <a:rPr lang="fr-FR" sz="1000" dirty="0">
                <a:latin typeface="Times New Roman" panose="02020603050405020304" pitchFamily="18" charset="0"/>
                <a:cs typeface="Times New Roman" panose="02020603050405020304" pitchFamily="18" charset="0"/>
              </a:rPr>
              <a:t>Bernadette </a:t>
            </a:r>
            <a:r>
              <a:rPr lang="fr-FR" sz="1000" cap="all" dirty="0">
                <a:latin typeface="Times New Roman" panose="02020603050405020304" pitchFamily="18" charset="0"/>
                <a:cs typeface="Times New Roman" panose="02020603050405020304" pitchFamily="18" charset="0"/>
              </a:rPr>
              <a:t>DORIZZI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Professeur émérite,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Samovar, Télécom </a:t>
            </a:r>
            <a:r>
              <a:rPr lang="fr-FR" sz="1000" dirty="0" err="1">
                <a:latin typeface="Times New Roman" panose="02020603050405020304" pitchFamily="18" charset="0"/>
                <a:cs typeface="Times New Roman" panose="02020603050405020304" pitchFamily="18" charset="0"/>
              </a:rPr>
              <a:t>SudParis</a:t>
            </a:r>
            <a:r>
              <a:rPr lang="fr-FR" sz="1000" dirty="0">
                <a:latin typeface="Times New Roman" panose="02020603050405020304" pitchFamily="18" charset="0"/>
                <a:cs typeface="Times New Roman" panose="02020603050405020304" pitchFamily="18" charset="0"/>
              </a:rPr>
              <a:t>, Institut Polytechnique de Paris      </a:t>
            </a:r>
          </a:p>
          <a:p>
            <a:pPr>
              <a:lnSpc>
                <a:spcPct val="100000"/>
              </a:lnSpc>
              <a:tabLst>
                <a:tab pos="1703388" algn="l"/>
                <a:tab pos="3770313" algn="l"/>
                <a:tab pos="5651500" algn="l"/>
              </a:tabLst>
            </a:pPr>
            <a:r>
              <a:rPr lang="fr-FR" sz="1000" dirty="0">
                <a:latin typeface="Times New Roman" panose="02020603050405020304" pitchFamily="18" charset="0"/>
                <a:cs typeface="Times New Roman" panose="02020603050405020304" pitchFamily="18" charset="0"/>
              </a:rPr>
              <a:t>Invité	 Anthony </a:t>
            </a:r>
            <a:r>
              <a:rPr lang="fr-FR" sz="1000" cap="all" dirty="0">
                <a:latin typeface="Times New Roman" panose="02020603050405020304" pitchFamily="18" charset="0"/>
                <a:cs typeface="Times New Roman" panose="02020603050405020304" pitchFamily="18" charset="0"/>
              </a:rPr>
              <a:t>FLEURY,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Nord-Europe </a:t>
            </a:r>
          </a:p>
          <a:p>
            <a:pPr>
              <a:lnSpc>
                <a:spcPct val="100000"/>
              </a:lnSpc>
              <a:tabLst>
                <a:tab pos="1524000" algn="l"/>
                <a:tab pos="3768725" algn="l"/>
                <a:tab pos="5740400" algn="l"/>
              </a:tabLst>
            </a:pPr>
            <a:r>
              <a:rPr lang="fr-FR" sz="900" b="0" strike="noStrike" spc="-1">
                <a:solidFill>
                  <a:srgbClr val="000000"/>
                </a:solidFill>
                <a:latin typeface="Times New Roman"/>
                <a:ea typeface="Droid Sans Fallback"/>
              </a:rPr>
              <a:t> </a:t>
            </a:r>
            <a:r>
              <a:rPr lang="fr-FR" sz="1000" b="1" strike="noStrike" spc="-1">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L'évolution récente de la technologie de détection des gaz a rendu l'utilisation des </a:t>
            </a:r>
            <a:r>
              <a:rPr lang="fr-FR" sz="800" dirty="0" err="1">
                <a:latin typeface="Times New Roman" panose="02020603050405020304" pitchFamily="18" charset="0"/>
                <a:cs typeface="Times New Roman" panose="02020603050405020304" pitchFamily="18" charset="0"/>
              </a:rPr>
              <a:t>microcapteurs</a:t>
            </a:r>
            <a:r>
              <a:rPr lang="fr-FR" sz="800" dirty="0">
                <a:latin typeface="Times New Roman" panose="02020603050405020304" pitchFamily="18" charset="0"/>
                <a:cs typeface="Times New Roman" panose="02020603050405020304" pitchFamily="18" charset="0"/>
              </a:rPr>
              <a:t> populaire pour une grande variété d'applications, telles que l'analyse de la qualité des produits alimentaires, les nuisances olfactives et la surveillance de la pollution de l'air ambiant et de l'air à l'intérieur des bâtiments. Les capteurs de gaz à base d'oxyde métallique (capteurs MOX) ont notamment dominé le marché des capteurs de gaz prêts à l'emploi en raison de leur miniaturisation, de leur rentabilité et de leur disponibilité. Malgré cela, les capteurs MOX ne sont généralement pas utilisés individuellement pour mesurer un seul gaz, car ils sont notoirement connus pour être sensibles à un grand nombre de paramètres, y compris plusieurs gaz en même temps, et pour être enclins à dériver dans leurs mesures au cours de leur durée de vie. Dans la plupart des applications, ces capteurs sont regroupés en grappes (parfois appelées « nez électroniques ») contenant différents modèles de capteurs MOX capables de mesurer différentes espèces de gaz avec différents niveaux de sensibilité et, avec un traitement approprié des données sous la forme d'un algorithme de reconnaissance des formes, ils peuvent fournir des informations précieuses sur l'échantillon qui leur est présenté. Pour les applications de qualité de l'air intérieur (QAI), ces groupes de capteurs MOX sont généralement utilisés pour mesurer la concentration de composés organiques volatils (COV) dans l'air intérieur, avec des résultats parfois comparables à ceux d'équipements analytiques de laboratoire. Dans cette thèse, nous étudions le type d'informations que ces grappes de capteurs peuvent nous fournir, en particulier dans les applications de QAI, et comment nous pouvons transmettre ces informations à l'occupant d'un environnement intérieur surveillé sous la forme d'un indice dynamique individuel de QAI, d'où le titre de la thèse. L'approche choisie a été, dans un premier temps, d'étudier le nombre de degrés de liberté d'un système contenant plusieurs capteurs MOX à l'aide d'un outil d'analyse dimensionnelle (la dimensionnalité intrinsèque, ou ID, du système) pour essayer de trouver une configuration idéale pour un moniteur de QAI. Pour ce faire, plusieurs ensembles de données ont été analysés, qui contenaient différentes situations de QAI. Nous avons fini par développer notre propre ensemble de données contenant des reproductions de 10 activités intérieures quotidiennes différentes surveillées par un grand nombre de capteurs MOX. Au cours de l'analyse de cet ensemble de données, nous avons réalisé que l'ID pouvait également être un indicateur important de l'état de la pollution de l'air dans l'environnement intérieur surveillé. Après avoir exploré plus avant les effets des activités réalisées sur l'ID du système, un article a été publié avec les résultats de cette étude.</a:t>
            </a:r>
            <a:endParaRPr lang="fr-FR" sz="7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47441" y="25200"/>
            <a:ext cx="2102880" cy="817597"/>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5388</TotalTime>
  <Words>833</Words>
  <Application>Microsoft Office PowerPoint</Application>
  <PresentationFormat>Affichage à l'écran (4:3)</PresentationFormat>
  <Paragraphs>34</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669</cp:revision>
  <cp:lastPrinted>2024-11-04T14:07:48Z</cp:lastPrinted>
  <dcterms:created xsi:type="dcterms:W3CDTF">2017-02-14T10:24:51Z</dcterms:created>
  <dcterms:modified xsi:type="dcterms:W3CDTF">2024-12-01T10:58:47Z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