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p:scale>
          <a:sx n="99" d="100"/>
          <a:sy n="99" d="100"/>
        </p:scale>
        <p:origin x="268" y="-116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dirty="0">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40361"/>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err="1">
                <a:latin typeface="Times New Roman" panose="02020603050405020304" pitchFamily="18" charset="0"/>
                <a:cs typeface="Times New Roman" panose="02020603050405020304" pitchFamily="18" charset="0"/>
              </a:rPr>
              <a:t>CERI</a:t>
            </a:r>
            <a:r>
              <a:rPr lang="fr-FR" sz="1000" dirty="0">
                <a:latin typeface="Times New Roman" panose="02020603050405020304" pitchFamily="18" charset="0"/>
                <a:cs typeface="Times New Roman" panose="02020603050405020304" pitchFamily="18" charset="0"/>
              </a:rPr>
              <a:t> MP Centre d'Enseignement de Recherche et d'Innovation Matériaux et Procédés </a:t>
            </a:r>
            <a:r>
              <a:rPr lang="fr-FR" sz="1000" dirty="0" err="1">
                <a:latin typeface="Times New Roman" panose="02020603050405020304" pitchFamily="18" charset="0"/>
                <a:cs typeface="Times New Roman" panose="02020603050405020304" pitchFamily="18" charset="0"/>
              </a:rPr>
              <a:t>IMT</a:t>
            </a:r>
            <a:r>
              <a:rPr lang="fr-FR" sz="1000" dirty="0">
                <a:latin typeface="Times New Roman" panose="02020603050405020304" pitchFamily="18" charset="0"/>
                <a:cs typeface="Times New Roman" panose="02020603050405020304" pitchFamily="18" charset="0"/>
              </a:rPr>
              <a:t> Nord Europe</a:t>
            </a:r>
          </a:p>
          <a:p>
            <a:pPr lvl="0" eaLnBrk="0" fontAlgn="base" hangingPunct="0">
              <a:spcBef>
                <a:spcPct val="0"/>
              </a:spcBef>
              <a:spcAft>
                <a:spcPct val="0"/>
              </a:spcAft>
            </a:pPr>
            <a:r>
              <a:rPr lang="fr-FR" altLang="zh-CN" sz="1000" b="1" dirty="0" err="1">
                <a:solidFill>
                  <a:srgbClr val="000000"/>
                </a:solidFill>
                <a:latin typeface="Times New Roman" panose="02020603050405020304" pitchFamily="18" charset="0"/>
                <a:ea typeface="Droid Sans Fallback"/>
                <a:cs typeface="Times New Roman" panose="02020603050405020304" pitchFamily="18" charset="0"/>
              </a:rPr>
              <a:t>Ecole</a:t>
            </a: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Mécanique des solides, des matériaux, des structures et des surfaces</a:t>
            </a:r>
          </a:p>
          <a:p>
            <a:pPr algn="ctr"/>
            <a:r>
              <a:rPr lang="fr-FR" sz="1000" i="1" dirty="0">
                <a:latin typeface="Times New Roman" panose="02020603050405020304" pitchFamily="18" charset="0"/>
                <a:cs typeface="Times New Roman" panose="02020603050405020304" pitchFamily="18" charset="0"/>
              </a:rPr>
              <a:t>Ces travaux de thèses bénéficient du soutien de la Région Hauts-de-France </a:t>
            </a:r>
          </a:p>
          <a:p>
            <a:pPr algn="ctr"/>
            <a:endParaRPr lang="fr-FR" sz="1000" i="1" dirty="0">
              <a:latin typeface="Times New Roman" panose="02020603050405020304" pitchFamily="18" charset="0"/>
              <a:cs typeface="Times New Roman" panose="02020603050405020304" pitchFamily="18" charset="0"/>
            </a:endParaRPr>
          </a:p>
          <a:p>
            <a:pPr algn="ctr"/>
            <a:endParaRPr lang="fr-FR" sz="1000" i="1" dirty="0">
              <a:latin typeface="Times New Roman" panose="02020603050405020304" pitchFamily="18" charset="0"/>
              <a:cs typeface="Times New Roman" panose="02020603050405020304" pitchFamily="18" charset="0"/>
            </a:endParaRP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err="1">
                <a:latin typeface="Times New Roman" panose="02020603050405020304" pitchFamily="18" charset="0"/>
                <a:cs typeface="Times New Roman" panose="02020603050405020304" pitchFamily="18" charset="0"/>
              </a:rPr>
              <a:t>Sujith</a:t>
            </a:r>
            <a:r>
              <a:rPr lang="fr-FR" b="1" dirty="0">
                <a:latin typeface="Times New Roman" panose="02020603050405020304" pitchFamily="18" charset="0"/>
                <a:cs typeface="Times New Roman" panose="02020603050405020304" pitchFamily="18" charset="0"/>
              </a:rPr>
              <a:t> Kumar SIDLIPURA RAVI KUMAR</a:t>
            </a:r>
          </a:p>
          <a:p>
            <a:pPr algn="ct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b="0" strike="noStrike" spc="-1" dirty="0">
                <a:solidFill>
                  <a:srgbClr val="000000"/>
                </a:solidFill>
                <a:latin typeface="Times New Roman"/>
                <a:ea typeface="Droid Sans Fallback"/>
              </a:rPr>
              <a:t>Titre de la thèse : </a:t>
            </a:r>
          </a:p>
          <a:p>
            <a:pPr algn="ctr">
              <a:lnSpc>
                <a:spcPct val="100000"/>
              </a:lnSpc>
            </a:pP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Etude de procédures d'analyse d'images multimodales et multi-échelles pour la caractérisation de l'imprégnation transverse de composites mis en œuvre par un procédé </a:t>
            </a:r>
            <a:r>
              <a:rPr lang="fr-FR" sz="1200" b="1" i="1" dirty="0" err="1">
                <a:latin typeface="Times New Roman" panose="02020603050405020304" pitchFamily="18" charset="0"/>
                <a:cs typeface="Times New Roman" panose="02020603050405020304" pitchFamily="18" charset="0"/>
              </a:rPr>
              <a:t>CRTM</a:t>
            </a:r>
            <a:r>
              <a:rPr lang="fr-FR" sz="1200" b="1" i="1" dirty="0">
                <a:latin typeface="Times New Roman" panose="02020603050405020304" pitchFamily="18" charset="0"/>
                <a:cs typeface="Times New Roman" panose="02020603050405020304" pitchFamily="18" charset="0"/>
              </a:rPr>
              <a:t> simplifié</a:t>
            </a:r>
          </a:p>
          <a:p>
            <a:pPr algn="ctr">
              <a:lnSpc>
                <a:spcPct val="100000"/>
              </a:lnSpc>
            </a:pPr>
            <a:endParaRPr lang="fr-FR" sz="1200" b="1" i="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vendredi 20 décembre 2024 à 10h30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764 Bd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Bâtiment GCE1 - Salle : Amphi - Le Chatelier - 59500 Douai</a:t>
            </a:r>
          </a:p>
          <a:p>
            <a:pPr algn="ctr">
              <a:lnSpc>
                <a:spcPct val="100000"/>
              </a:lnSpc>
            </a:pPr>
            <a:br>
              <a:rPr lang="fr-FR" sz="1200" dirty="0"/>
            </a:br>
            <a:r>
              <a:rPr lang="fr-FR" sz="800" b="1" strike="noStrike" spc="-1" dirty="0">
                <a:solidFill>
                  <a:srgbClr val="000000"/>
                </a:solidFill>
                <a:latin typeface="Times New Roman"/>
                <a:ea typeface="Droid Sans Fallback"/>
              </a:rPr>
              <a:t>Devant le jury d’examen :</a:t>
            </a:r>
            <a:endParaRPr lang="fr-FR" sz="800" b="0" strike="noStrike" spc="-1" dirty="0">
              <a:solidFill>
                <a:srgbClr val="000000"/>
              </a:solidFill>
              <a:latin typeface="Arial"/>
            </a:endParaRP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Christophe </a:t>
            </a:r>
            <a:r>
              <a:rPr lang="fr-FR" sz="1000" cap="all" dirty="0">
                <a:latin typeface="Times New Roman" panose="02020603050405020304" pitchFamily="18" charset="0"/>
                <a:cs typeface="Times New Roman" panose="02020603050405020304" pitchFamily="18" charset="0"/>
              </a:rPr>
              <a:t>BINETRUY</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Ecole Centrale de Nantes </a:t>
            </a:r>
          </a:p>
          <a:p>
            <a:pPr>
              <a:lnSpc>
                <a:spcPct val="100000"/>
              </a:lnSpc>
              <a:tabLst>
                <a:tab pos="1703388" algn="l"/>
                <a:tab pos="39481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Pierre </a:t>
            </a:r>
            <a:r>
              <a:rPr lang="fr-FR" sz="1000" cap="all" dirty="0">
                <a:latin typeface="Times New Roman" panose="02020603050405020304" pitchFamily="18" charset="0"/>
                <a:cs typeface="Times New Roman" panose="02020603050405020304" pitchFamily="18" charset="0"/>
              </a:rPr>
              <a:t>OUAGNE</a:t>
            </a:r>
            <a:r>
              <a:rPr lang="fr-FR" sz="1000" dirty="0">
                <a:latin typeface="Times New Roman" panose="02020603050405020304" pitchFamily="18" charset="0"/>
                <a:cs typeface="Times New Roman" panose="02020603050405020304" pitchFamily="18" charset="0"/>
              </a:rPr>
              <a:t>, 	Professeur,	Ecole Nationale d'Ingénieurs de Tarbes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9481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Laurent </a:t>
            </a:r>
            <a:r>
              <a:rPr lang="fr-FR" sz="1000" cap="all" dirty="0">
                <a:latin typeface="Times New Roman" panose="02020603050405020304" pitchFamily="18" charset="0"/>
                <a:cs typeface="Times New Roman" panose="02020603050405020304" pitchFamily="18" charset="0"/>
              </a:rPr>
              <a:t>ORGEAS</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 Grenoble Alpes - CNRS - Grenoble INP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9481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Co-Encadrant	 </a:t>
            </a:r>
            <a:r>
              <a:rPr lang="fr-FR" sz="1000" dirty="0">
                <a:latin typeface="Times New Roman" panose="02020603050405020304" pitchFamily="18" charset="0"/>
                <a:cs typeface="Times New Roman" panose="02020603050405020304" pitchFamily="18" charset="0"/>
              </a:rPr>
              <a:t>Abderrahmane </a:t>
            </a:r>
            <a:r>
              <a:rPr lang="fr-FR" sz="1000" cap="all" dirty="0">
                <a:latin typeface="Times New Roman" panose="02020603050405020304" pitchFamily="18" charset="0"/>
                <a:cs typeface="Times New Roman" panose="02020603050405020304" pitchFamily="18" charset="0"/>
              </a:rPr>
              <a:t>AYADI</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de conférences,	IMT Nord Europe</a:t>
            </a:r>
            <a:r>
              <a:rPr lang="fr-FR" sz="1000" dirty="0">
                <a:latin typeface="Times New Roman" panose="02020603050405020304" pitchFamily="18" charset="0"/>
                <a:cs typeface="Times New Roman" panose="02020603050405020304" pitchFamily="18" charset="0"/>
              </a:rPr>
              <a:t>   </a:t>
            </a: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Directrice de thèse 	</a:t>
            </a:r>
            <a:r>
              <a:rPr lang="fr-FR" sz="1000" dirty="0">
                <a:latin typeface="Times New Roman" panose="02020603050405020304" pitchFamily="18" charset="0"/>
                <a:cs typeface="Times New Roman" panose="02020603050405020304" pitchFamily="18" charset="0"/>
              </a:rPr>
              <a:t> Mylène </a:t>
            </a:r>
            <a:r>
              <a:rPr lang="fr-FR" sz="1000" cap="all" dirty="0">
                <a:latin typeface="Times New Roman" panose="02020603050405020304" pitchFamily="18" charset="0"/>
                <a:cs typeface="Times New Roman" panose="02020603050405020304" pitchFamily="18" charset="0"/>
              </a:rPr>
              <a:t>LAGARDERE-DELEGLISE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p>
          <a:p>
            <a:pPr>
              <a:lnSpc>
                <a:spcPct val="100000"/>
              </a:lnSpc>
              <a:tabLst>
                <a:tab pos="1524000" algn="l"/>
                <a:tab pos="3768725" algn="l"/>
                <a:tab pos="5740400" algn="l"/>
              </a:tabLst>
            </a:pPr>
            <a:r>
              <a:rPr lang="fr-FR" sz="1000" b="1" strike="noStrike" spc="-1" dirty="0">
                <a:solidFill>
                  <a:srgbClr val="00B0F0"/>
                </a:solidFill>
                <a:latin typeface="Times New Roman"/>
                <a:ea typeface="Droid Sans Fallback"/>
              </a:rPr>
              <a:t>Résumé</a:t>
            </a: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Cette thèse présente une étude expérimentale pour améliorer le moulage par compression et transfert de résine thermoplastique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axée sur l'efficacité industrielle, la durabilité et la recyclabilité, conformément aux objectifs de développement durable pour l’industrie, l’innovation et l’action climatique. En abordant la complexité multi-échelle de l'écoulement transverse de la résine dans le </a:t>
            </a:r>
            <a:r>
              <a:rPr lang="fr-FR" sz="800" dirty="0" err="1">
                <a:latin typeface="Times New Roman" panose="02020603050405020304" pitchFamily="18" charset="0"/>
                <a:cs typeface="Times New Roman" panose="02020603050405020304" pitchFamily="18" charset="0"/>
              </a:rPr>
              <a:t>le</a:t>
            </a:r>
            <a:r>
              <a:rPr lang="fr-FR" sz="800" dirty="0">
                <a:latin typeface="Times New Roman" panose="02020603050405020304" pitchFamily="18" charset="0"/>
                <a:cs typeface="Times New Roman" panose="02020603050405020304" pitchFamily="18" charset="0"/>
              </a:rPr>
              <a:t> taux de porosité induite o l’échelle </a:t>
            </a:r>
            <a:r>
              <a:rPr lang="fr-FR" sz="800" dirty="0" err="1">
                <a:latin typeface="Times New Roman" panose="02020603050405020304" pitchFamily="18" charset="0"/>
                <a:cs typeface="Times New Roman" panose="02020603050405020304" pitchFamily="18" charset="0"/>
              </a:rPr>
              <a:t>desplis</a:t>
            </a:r>
            <a:r>
              <a:rPr lang="fr-FR" sz="800" dirty="0">
                <a:latin typeface="Times New Roman" panose="02020603050405020304" pitchFamily="18" charset="0"/>
                <a:cs typeface="Times New Roman" panose="02020603050405020304" pitchFamily="18" charset="0"/>
              </a:rPr>
              <a:t> et mèches de fibres de verre afin d’améliorer l'uniformité de l’imprégnation en fonction des taux de compression. L’étude est conduite sur une </a:t>
            </a:r>
            <a:r>
              <a:rPr lang="fr-FR" sz="800" dirty="0" err="1">
                <a:latin typeface="Times New Roman" panose="02020603050405020304" pitchFamily="18" charset="0"/>
                <a:cs typeface="Times New Roman" panose="02020603050405020304" pitchFamily="18" charset="0"/>
              </a:rPr>
              <a:t>préfome</a:t>
            </a:r>
            <a:r>
              <a:rPr lang="fr-FR" sz="800" dirty="0">
                <a:latin typeface="Times New Roman" panose="02020603050405020304" pitchFamily="18" charset="0"/>
                <a:cs typeface="Times New Roman" panose="02020603050405020304" pitchFamily="18" charset="0"/>
              </a:rPr>
              <a:t> de 6 couches de fibres de verre </a:t>
            </a:r>
            <a:r>
              <a:rPr lang="fr-FR" sz="800" dirty="0" err="1">
                <a:latin typeface="Times New Roman" panose="02020603050405020304" pitchFamily="18" charset="0"/>
                <a:cs typeface="Times New Roman" panose="02020603050405020304" pitchFamily="18" charset="0"/>
              </a:rPr>
              <a:t>UD</a:t>
            </a:r>
            <a:r>
              <a:rPr lang="fr-FR" sz="800" dirty="0">
                <a:latin typeface="Times New Roman" panose="02020603050405020304" pitchFamily="18" charset="0"/>
                <a:cs typeface="Times New Roman" panose="02020603050405020304" pitchFamily="18" charset="0"/>
              </a:rPr>
              <a:t> ([0/90]3) et d’une matrice thermoplastique (polypropylène) mis en forme par un procédé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 Un procédé «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simplifié » permettant de contrôler la direction du front de matière est développé sur une presse industrielle, pilotée en déplacement. Trois configurations de procédé sont analysées : Configuration 1 (Référence) : configuration de type film </a:t>
            </a:r>
            <a:r>
              <a:rPr lang="fr-FR" sz="800" dirty="0" err="1">
                <a:latin typeface="Times New Roman" panose="02020603050405020304" pitchFamily="18" charset="0"/>
                <a:cs typeface="Times New Roman" panose="02020603050405020304" pitchFamily="18" charset="0"/>
              </a:rPr>
              <a:t>stacking</a:t>
            </a:r>
            <a:r>
              <a:rPr lang="fr-FR" sz="800" dirty="0">
                <a:latin typeface="Times New Roman" panose="02020603050405020304" pitchFamily="18" charset="0"/>
                <a:cs typeface="Times New Roman" panose="02020603050405020304" pitchFamily="18" charset="0"/>
              </a:rPr>
              <a:t> comme base de comparaison de la distribution de la résine et de la structure des fibres.</a:t>
            </a: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Configuration 2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simplifié) : Compression contrôlée par déplacement, les films de polymères formant initialement une couche unique en surface de la préforme ; Configuration 3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simplifié avec scellement des bords) : Compression améliorée avec un dispositif d’étanchéité limitant les fuites de résine en périphérie de la </a:t>
            </a:r>
            <a:r>
              <a:rPr lang="fr-FR" sz="800" dirty="0" err="1">
                <a:latin typeface="Times New Roman" panose="02020603050405020304" pitchFamily="18" charset="0"/>
                <a:cs typeface="Times New Roman" panose="02020603050405020304" pitchFamily="18" charset="0"/>
              </a:rPr>
              <a:t>proformeassurant</a:t>
            </a:r>
            <a:r>
              <a:rPr lang="fr-FR" sz="800" dirty="0">
                <a:latin typeface="Times New Roman" panose="02020603050405020304" pitchFamily="18" charset="0"/>
                <a:cs typeface="Times New Roman" panose="02020603050405020304" pitchFamily="18" charset="0"/>
              </a:rPr>
              <a:t> un écoulement transversal. Un protocole d’analyse d'imagerie 2D est proposé, incluant l’analyse en lumière polarisée, la microscopie à fluorescence et la microscopie électronique à balayage pour caractériser qualitativement et quantitativement les taux de porosités au </a:t>
            </a:r>
            <a:r>
              <a:rPr lang="fr-FR" sz="800" dirty="0" err="1">
                <a:latin typeface="Times New Roman" panose="02020603050405020304" pitchFamily="18" charset="0"/>
                <a:cs typeface="Times New Roman" panose="02020603050405020304" pitchFamily="18" charset="0"/>
              </a:rPr>
              <a:t>liveau</a:t>
            </a:r>
            <a:r>
              <a:rPr lang="fr-FR" sz="800" dirty="0">
                <a:latin typeface="Times New Roman" panose="02020603050405020304" pitchFamily="18" charset="0"/>
                <a:cs typeface="Times New Roman" panose="02020603050405020304" pitchFamily="18" charset="0"/>
              </a:rPr>
              <a:t> des mèches et des plis de tissus. Un processus original de polissage en deux étapes permet de préserver l'intégrité de la surface. L'étude est complétée par une évaluation fine des mécanismes d'imprégnation à l'aide de la technique d'inspection hélicoïdale en micro-CT 3D. Les résultats démontrent que les paramètres de compaction influencent directement le niveau d'imprégnation, atteignant une limite d'imprégnation.</a:t>
            </a: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Cette thèse établit une démarche d’analyse du procédé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pour des composites thermoplastiques haute performance, en vue d’une maitrise et d’une optimisation des procédés. Elle offre des perspectives sur des protocoles d’analyse précis basés sur l’étude à différentes échelles, améliorant la compréhension de l'interaction entre l'imprégnation et la perméabilité. Ces résultats répondent aux exigences de précision dans des secteurs tels que l'automobile et l'aérospatiale, où les composites </a:t>
            </a:r>
            <a:r>
              <a:rPr lang="fr-FR" sz="800" dirty="0" err="1">
                <a:latin typeface="Times New Roman" panose="02020603050405020304" pitchFamily="18" charset="0"/>
                <a:cs typeface="Times New Roman" panose="02020603050405020304" pitchFamily="18" charset="0"/>
              </a:rPr>
              <a:t>CRTM</a:t>
            </a:r>
            <a:r>
              <a:rPr lang="fr-FR" sz="800" dirty="0">
                <a:latin typeface="Times New Roman" panose="02020603050405020304" pitchFamily="18" charset="0"/>
                <a:cs typeface="Times New Roman" panose="02020603050405020304" pitchFamily="18" charset="0"/>
              </a:rPr>
              <a:t> sont essentiels pour les applications structurelles.</a:t>
            </a: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80683" y="80683"/>
            <a:ext cx="2102880" cy="817597"/>
          </a:xfrm>
          <a:prstGeom prst="rect">
            <a:avLst/>
          </a:prstGeom>
        </p:spPr>
      </p:pic>
      <p:pic>
        <p:nvPicPr>
          <p:cNvPr id="5" name="Image 4">
            <a:extLst>
              <a:ext uri="{FF2B5EF4-FFF2-40B4-BE49-F238E27FC236}">
                <a16:creationId xmlns:a16="http://schemas.microsoft.com/office/drawing/2014/main" id="{1E6BCE3B-A6E6-49E8-8AC1-ACE95D2C0CDD}"/>
              </a:ext>
            </a:extLst>
          </p:cNvPr>
          <p:cNvPicPr>
            <a:picLocks noChangeAspect="1"/>
          </p:cNvPicPr>
          <p:nvPr/>
        </p:nvPicPr>
        <p:blipFill>
          <a:blip r:embed="rId4"/>
          <a:stretch>
            <a:fillRect/>
          </a:stretch>
        </p:blipFill>
        <p:spPr>
          <a:xfrm>
            <a:off x="7421445" y="0"/>
            <a:ext cx="929835" cy="929835"/>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5449</TotalTime>
  <Words>694</Words>
  <Application>Microsoft Office PowerPoint</Application>
  <PresentationFormat>Affichage à l'écran (4:3)</PresentationFormat>
  <Paragraphs>35</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678</cp:revision>
  <cp:lastPrinted>2024-11-04T14:07:48Z</cp:lastPrinted>
  <dcterms:created xsi:type="dcterms:W3CDTF">2017-02-14T10:24:51Z</dcterms:created>
  <dcterms:modified xsi:type="dcterms:W3CDTF">2024-12-06T14:14:39Z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