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939" autoAdjust="0"/>
  </p:normalViewPr>
  <p:slideViewPr>
    <p:cSldViewPr snapToGrid="0" showGuides="1">
      <p:cViewPr varScale="1">
        <p:scale>
          <a:sx n="107" d="100"/>
          <a:sy n="107" d="100"/>
        </p:scale>
        <p:origin x="1760" y="16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755696"/>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EE Centre d'Enseignement de Recherche et d'Innovation Energie Environnement IMT Nord Europe</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DOCTEURE</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a:t>
            </a:r>
            <a:r>
              <a:rPr lang="fr-FR" sz="1000" dirty="0">
                <a:latin typeface="Times New Roman" panose="02020603050405020304" pitchFamily="18" charset="0"/>
                <a:cs typeface="Times New Roman" panose="02020603050405020304" pitchFamily="18" charset="0"/>
              </a:rPr>
              <a:t>Terre, enveloppes fluides</a:t>
            </a: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b="1" dirty="0">
                <a:latin typeface="Times New Roman" panose="02020603050405020304" pitchFamily="18" charset="0"/>
                <a:cs typeface="Times New Roman" panose="02020603050405020304" pitchFamily="18" charset="0"/>
              </a:rPr>
              <a:t>Maria Carolina RAMIREZ ROMERO </a:t>
            </a: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Formation secondaire et répartition gaz-particules des aérosols organiques biogéniques en Amazonie</a:t>
            </a:r>
          </a:p>
          <a:p>
            <a:pPr algn="ctr">
              <a:lnSpc>
                <a:spcPct val="100000"/>
              </a:lnSpc>
            </a:pPr>
            <a:endParaRPr lang="fr-FR" sz="1200" b="1" i="1" dirty="0">
              <a:latin typeface="Times New Roman" panose="02020603050405020304" pitchFamily="18" charset="0"/>
              <a:cs typeface="Times New Roman" panose="02020603050405020304" pitchFamily="18" charset="0"/>
            </a:endParaRP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vendredi 20 décembre 2024 à 9h00 - Lieu :   941 Rue Charles Bourseul - Bâtiment Laplace - Salle </a:t>
            </a:r>
            <a:r>
              <a:rPr lang="fr-FR" sz="1200" b="1" i="1" dirty="0" err="1">
                <a:solidFill>
                  <a:srgbClr val="0070C0"/>
                </a:solidFill>
                <a:latin typeface="Times New Roman" panose="02020603050405020304" pitchFamily="18" charset="0"/>
                <a:cs typeface="Times New Roman" panose="02020603050405020304" pitchFamily="18" charset="0"/>
              </a:rPr>
              <a:t>Daunesse</a:t>
            </a:r>
            <a:r>
              <a:rPr lang="fr-FR" sz="1200" b="1" i="1" dirty="0">
                <a:solidFill>
                  <a:srgbClr val="0070C0"/>
                </a:solidFill>
                <a:latin typeface="Times New Roman" panose="02020603050405020304" pitchFamily="18" charset="0"/>
                <a:cs typeface="Times New Roman" panose="02020603050405020304" pitchFamily="18" charset="0"/>
              </a:rPr>
              <a:t> –</a:t>
            </a: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 59500 Douai</a:t>
            </a:r>
          </a:p>
          <a:p>
            <a:pPr algn="ctr">
              <a:lnSpc>
                <a:spcPct val="100000"/>
              </a:lnSpc>
            </a:pPr>
            <a:br>
              <a:rPr lang="fr-FR" sz="1200" b="1" i="1" dirty="0">
                <a:solidFill>
                  <a:srgbClr val="0070C0"/>
                </a:solidFill>
                <a:latin typeface="Times New Roman" panose="02020603050405020304" pitchFamily="18" charset="0"/>
                <a:cs typeface="Times New Roman" panose="02020603050405020304" pitchFamily="18" charset="0"/>
              </a:rPr>
            </a:br>
            <a:r>
              <a:rPr lang="fr-FR" sz="800" b="1" strike="noStrike" spc="-1" dirty="0">
                <a:solidFill>
                  <a:srgbClr val="000000"/>
                </a:solidFill>
                <a:latin typeface="Times New Roman"/>
                <a:ea typeface="Droid Sans Fallback"/>
              </a:rPr>
              <a:t>Devant le jury d’examen :</a:t>
            </a:r>
          </a:p>
          <a:p>
            <a:pPr algn="ctr">
              <a:lnSpc>
                <a:spcPct val="100000"/>
              </a:lnSpc>
            </a:pPr>
            <a:endParaRPr lang="fr-FR" sz="800" b="0" strike="noStrike" spc="-1" dirty="0">
              <a:solidFill>
                <a:srgbClr val="000000"/>
              </a:solidFill>
              <a:latin typeface="Arial"/>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Agnès  </a:t>
            </a:r>
            <a:r>
              <a:rPr lang="fr-FR" sz="1000" cap="all" dirty="0">
                <a:latin typeface="Times New Roman" panose="02020603050405020304" pitchFamily="18" charset="0"/>
                <a:cs typeface="Times New Roman" panose="02020603050405020304" pitchFamily="18" charset="0"/>
              </a:rPr>
              <a:t>BORBON</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Directrice de Recherches,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UMR CNRS/</a:t>
            </a:r>
            <a:r>
              <a:rPr lang="fr-FR" sz="1000" dirty="0" err="1">
                <a:latin typeface="Times New Roman" panose="02020603050405020304" pitchFamily="18" charset="0"/>
                <a:cs typeface="Times New Roman" panose="02020603050405020304" pitchFamily="18" charset="0"/>
              </a:rPr>
              <a:t>LaMP</a:t>
            </a:r>
            <a:r>
              <a:rPr lang="fr-FR" sz="1000" dirty="0">
                <a:latin typeface="Times New Roman" panose="02020603050405020304" pitchFamily="18" charset="0"/>
                <a:cs typeface="Times New Roman" panose="02020603050405020304" pitchFamily="18" charset="0"/>
              </a:rPr>
              <a:t>, Clermont Ferrand, France   </a:t>
            </a:r>
          </a:p>
          <a:p>
            <a:pPr>
              <a:lnSpc>
                <a:spcPct val="100000"/>
              </a:lnSpc>
              <a:tabLst>
                <a:tab pos="1703388" algn="l"/>
                <a:tab pos="3770313" algn="l"/>
                <a:tab pos="5651500" algn="l"/>
              </a:tabLst>
            </a:pPr>
            <a:r>
              <a:rPr lang="fr-FR" sz="10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Bénédicte </a:t>
            </a:r>
            <a:r>
              <a:rPr lang="fr-FR" sz="1000" cap="all" dirty="0">
                <a:latin typeface="Times New Roman" panose="02020603050405020304" pitchFamily="18" charset="0"/>
                <a:cs typeface="Times New Roman" panose="02020603050405020304" pitchFamily="18" charset="0"/>
              </a:rPr>
              <a:t>PIQUET-VARRAULT</a:t>
            </a:r>
            <a:r>
              <a:rPr lang="fr-FR" sz="1000" dirty="0">
                <a:latin typeface="Times New Roman" panose="02020603050405020304" pitchFamily="18" charset="0"/>
                <a:cs typeface="Times New Roman" panose="02020603050405020304" pitchFamily="18" charset="0"/>
              </a:rPr>
              <a:t>, 	Professeure,	UMR CNRS/LISA, UPEC Paris, France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Examinatrice</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Valérie </a:t>
            </a:r>
            <a:r>
              <a:rPr lang="fr-FR" sz="1000" cap="all" dirty="0">
                <a:latin typeface="Times New Roman" panose="02020603050405020304" pitchFamily="18" charset="0"/>
                <a:cs typeface="Times New Roman" panose="02020603050405020304" pitchFamily="18" charset="0"/>
              </a:rPr>
              <a:t>GROS</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Directrice de Recherches,	</a:t>
            </a:r>
            <a:r>
              <a:rPr lang="fr-FR" sz="1000" dirty="0">
                <a:latin typeface="Times New Roman" panose="02020603050405020304" pitchFamily="18" charset="0"/>
                <a:cs typeface="Times New Roman" panose="02020603050405020304" pitchFamily="18" charset="0"/>
              </a:rPr>
              <a:t>UMR CNRS/LSCE Paris Saclay, France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err="1">
                <a:latin typeface="Times New Roman" panose="02020603050405020304" pitchFamily="18" charset="0"/>
                <a:cs typeface="Times New Roman" panose="02020603050405020304" pitchFamily="18" charset="0"/>
              </a:rPr>
              <a:t>Thorsten</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HOFFMANN</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Johannes Gutenberg </a:t>
            </a:r>
            <a:r>
              <a:rPr lang="fr-FR" sz="1000" dirty="0" err="1">
                <a:latin typeface="Times New Roman" panose="02020603050405020304" pitchFamily="18" charset="0"/>
                <a:cs typeface="Times New Roman" panose="02020603050405020304" pitchFamily="18" charset="0"/>
              </a:rPr>
              <a:t>University</a:t>
            </a:r>
            <a:r>
              <a:rPr lang="fr-FR" sz="1000" dirty="0">
                <a:latin typeface="Times New Roman" panose="02020603050405020304" pitchFamily="18" charset="0"/>
                <a:cs typeface="Times New Roman" panose="02020603050405020304" pitchFamily="18" charset="0"/>
              </a:rPr>
              <a:t> Mainz      </a:t>
            </a:r>
          </a:p>
          <a:p>
            <a:pPr>
              <a:lnSpc>
                <a:spcPct val="100000"/>
              </a:lnSpc>
              <a:tabLst>
                <a:tab pos="1703388" algn="l"/>
                <a:tab pos="3770313" algn="l"/>
                <a:tab pos="56515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Co-Encadrant	 </a:t>
            </a:r>
            <a:r>
              <a:rPr lang="fr-FR" sz="1000" dirty="0">
                <a:latin typeface="Times New Roman" panose="02020603050405020304" pitchFamily="18" charset="0"/>
                <a:cs typeface="Times New Roman" panose="02020603050405020304" pitchFamily="18" charset="0"/>
              </a:rPr>
              <a:t>Joel </a:t>
            </a:r>
            <a:r>
              <a:rPr lang="fr-FR" sz="1000" cap="all" dirty="0">
                <a:latin typeface="Times New Roman" panose="02020603050405020304" pitchFamily="18" charset="0"/>
                <a:cs typeface="Times New Roman" panose="02020603050405020304" pitchFamily="18" charset="0"/>
              </a:rPr>
              <a:t>FERREIRA DE BRITO</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Maître de conférences - HDR	IMT Nord Europe</a:t>
            </a:r>
            <a:r>
              <a:rPr lang="fr-FR" sz="1000" dirty="0">
                <a:latin typeface="Times New Roman" panose="02020603050405020304" pitchFamily="18" charset="0"/>
                <a:cs typeface="Times New Roman" panose="02020603050405020304" pitchFamily="18" charset="0"/>
              </a:rPr>
              <a:t>   </a:t>
            </a: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Co-Directeur de thèse	 </a:t>
            </a:r>
            <a:r>
              <a:rPr lang="fr-FR" sz="1000" dirty="0">
                <a:latin typeface="Times New Roman" panose="02020603050405020304" pitchFamily="18" charset="0"/>
                <a:cs typeface="Times New Roman" panose="02020603050405020304" pitchFamily="18" charset="0"/>
              </a:rPr>
              <a:t>Christopher </a:t>
            </a:r>
            <a:r>
              <a:rPr lang="fr-FR" sz="1000" cap="all" dirty="0">
                <a:latin typeface="Times New Roman" panose="02020603050405020304" pitchFamily="18" charset="0"/>
                <a:cs typeface="Times New Roman" panose="02020603050405020304" pitchFamily="18" charset="0"/>
              </a:rPr>
              <a:t>PÖHLKER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Directeur de Recherches,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Max Planck Institute for Chemistry  </a:t>
            </a:r>
            <a:r>
              <a:rPr lang="fr-FR" sz="1000" dirty="0">
                <a:latin typeface="Times New Roman" panose="02020603050405020304" pitchFamily="18" charset="0"/>
                <a:cs typeface="Times New Roman" panose="02020603050405020304" pitchFamily="18" charset="0"/>
              </a:rPr>
              <a:t>    </a:t>
            </a:r>
            <a:endPar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 Stéphane </a:t>
            </a:r>
            <a:r>
              <a:rPr lang="fr-FR" sz="1000" cap="all" dirty="0">
                <a:latin typeface="Times New Roman" panose="02020603050405020304" pitchFamily="18" charset="0"/>
                <a:cs typeface="Times New Roman" panose="02020603050405020304" pitchFamily="18" charset="0"/>
              </a:rPr>
              <a:t>SAUVAGE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IMT Nord Europe &amp; IGE - Université Grenoble Alpes</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900" b="0" strike="noStrike" spc="-1" dirty="0">
                <a:solidFill>
                  <a:srgbClr val="000000"/>
                </a:solidFill>
                <a:latin typeface="Times New Roman"/>
                <a:ea typeface="Droid Sans Fallback"/>
              </a:rPr>
              <a:t> </a:t>
            </a:r>
          </a:p>
          <a:p>
            <a:pPr>
              <a:lnSpc>
                <a:spcPct val="100000"/>
              </a:lnSpc>
              <a:tabLst>
                <a:tab pos="1524000" algn="l"/>
                <a:tab pos="3768725" algn="l"/>
                <a:tab pos="5740400" algn="l"/>
              </a:tabLst>
            </a:pPr>
            <a:r>
              <a:rPr lang="fr-FR" sz="1000" b="1" strike="noStrike" spc="-1" dirty="0">
                <a:solidFill>
                  <a:srgbClr val="00B0F0"/>
                </a:solidFill>
                <a:latin typeface="Times New Roman"/>
                <a:ea typeface="Droid Sans Fallback"/>
              </a:rPr>
              <a:t>Résumé</a:t>
            </a:r>
          </a:p>
          <a:p>
            <a:pPr>
              <a:lnSpc>
                <a:spcPct val="100000"/>
              </a:lnSpc>
              <a:tabLst>
                <a:tab pos="1524000" algn="l"/>
                <a:tab pos="3768725" algn="l"/>
                <a:tab pos="5740400" algn="l"/>
              </a:tabLst>
            </a:pPr>
            <a:endParaRPr lang="fr-FR" sz="1000" b="1" strike="noStrike" spc="-1" dirty="0">
              <a:solidFill>
                <a:srgbClr val="00B0F0"/>
              </a:solidFill>
              <a:latin typeface="Times New Roman"/>
              <a:ea typeface="Droid Sans Fallback"/>
            </a:endParaRPr>
          </a:p>
          <a:p>
            <a:pPr algn="just">
              <a:lnSpc>
                <a:spcPct val="100000"/>
              </a:lnSpc>
              <a:tabLst>
                <a:tab pos="1346040" algn="l"/>
                <a:tab pos="3049560" algn="l"/>
              </a:tabLst>
            </a:pPr>
            <a:r>
              <a:rPr lang="fr-FR" sz="1000" dirty="0">
                <a:latin typeface="Times New Roman" panose="02020603050405020304" pitchFamily="18" charset="0"/>
                <a:cs typeface="Times New Roman" panose="02020603050405020304" pitchFamily="18" charset="0"/>
              </a:rPr>
              <a:t>Cette thèse de doctorat présente, pour la première fois, la caractérisation au niveau moléculaire des aérosols organiques secondaires (AOS) dérivés des terpènes et l'étude de la partition gaz-particule sur un site éloigné dans le Centre de l'Amazonie pendant la saison humide de 2022. La caractérisation des AOS a été complétée par des expériences dans la chambre en téflon </a:t>
            </a:r>
            <a:r>
              <a:rPr lang="fr-FR" sz="1000" dirty="0" err="1">
                <a:latin typeface="Times New Roman" panose="02020603050405020304" pitchFamily="18" charset="0"/>
                <a:cs typeface="Times New Roman" panose="02020603050405020304" pitchFamily="18" charset="0"/>
              </a:rPr>
              <a:t>DouAir</a:t>
            </a:r>
            <a:r>
              <a:rPr lang="fr-FR" sz="1000" dirty="0">
                <a:latin typeface="Times New Roman" panose="02020603050405020304" pitchFamily="18" charset="0"/>
                <a:cs typeface="Times New Roman" panose="02020603050405020304" pitchFamily="18" charset="0"/>
              </a:rPr>
              <a:t>, qui ont fourni des informations précieuses sur la signature chimique concernant les AOS d'isoprène via les voies IEPOX- et Non-IEPOX-AOS, ainsi que sur l'étude des AOS formés par l'ozonolyse du limonène et du β-</a:t>
            </a:r>
            <a:r>
              <a:rPr lang="fr-FR" sz="1000" dirty="0" err="1">
                <a:latin typeface="Times New Roman" panose="02020603050405020304" pitchFamily="18" charset="0"/>
                <a:cs typeface="Times New Roman" panose="02020603050405020304" pitchFamily="18" charset="0"/>
              </a:rPr>
              <a:t>caryophyllène</a:t>
            </a:r>
            <a:r>
              <a:rPr lang="fr-FR" sz="1000" dirty="0">
                <a:latin typeface="Times New Roman" panose="02020603050405020304" pitchFamily="18" charset="0"/>
                <a:cs typeface="Times New Roman" panose="02020603050405020304" pitchFamily="18" charset="0"/>
              </a:rPr>
              <a:t> pour les monoterpènes et les sesquiterpènes, respectivement. Nos résultats ont démontré que les AOS d'isoprène représentent environ 60 % de l'aérosol organique en Amazonie et sont influencés par des événements externes tels que le transport à longue distance et des pluies intenses, qui favorisent la formation potentielle d'AOS de monoterpènes et de sesquiterpènes. L'étude de la partition gaz-particule a révélé que les 50 produits les plus abondants dans les AOS d'isoprène et de monoterpène étaient dominés par des espèces de volatilité intermédiaire et semi-volatiles, ce qui est en accord avec les résultats empiriques et les approches théoriques de calcul de volatilité. Dans le cas des AOS de sesquiterpène, la volatilité a été surestimée de 3 ordres de grandeur par rapport aux approches théoriques, potentiellement en raison des limitations instrumentales telles que la fragmentation, la température de volatilisation et la décomposition de certains composés dans la phase particulaire. Des écarts dans la volatilité des composés identifiés en Amazonie par rapport aux approches théoriques ont également été observés. Cependant, cette surestimation est probablement associée aux conditions atmosphériques, qui ne permettent pas d'atteindre l'état d'équilibre entre la phase gazeuse et la phase particulaire dans la forêt tropicale.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5425</TotalTime>
  <Words>558</Words>
  <Application>Microsoft Macintosh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kamal lmimouni</cp:lastModifiedBy>
  <cp:revision>674</cp:revision>
  <cp:lastPrinted>2024-11-04T14:07:48Z</cp:lastPrinted>
  <dcterms:created xsi:type="dcterms:W3CDTF">2017-02-14T10:24:51Z</dcterms:created>
  <dcterms:modified xsi:type="dcterms:W3CDTF">2024-12-16T08:56:20Z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