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986528"/>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Laboratoires d’accueil : </a:t>
            </a:r>
            <a:r>
              <a:rPr lang="fr-FR" altLang="zh-CN" sz="1000" dirty="0">
                <a:latin typeface="Times New Roman" panose="02020603050405020304" pitchFamily="18" charset="0"/>
                <a:ea typeface="Droid Sans Fallback"/>
                <a:cs typeface="Times New Roman" panose="02020603050405020304" pitchFamily="18" charset="0"/>
              </a:rPr>
              <a:t>CERI SN </a:t>
            </a:r>
            <a:r>
              <a:rPr lang="fr-FR" sz="1000" dirty="0">
                <a:latin typeface="Times New Roman" panose="02020603050405020304" pitchFamily="18" charset="0"/>
                <a:cs typeface="Times New Roman" panose="02020603050405020304" pitchFamily="18" charset="0"/>
              </a:rPr>
              <a:t>Centre d'Enseignement de Recherche et d'Innovation Systèmes Numériques IMT Nord Europe </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MADIS  : </a:t>
            </a:r>
            <a:r>
              <a:rPr lang="fr-FR" sz="1000" i="1" dirty="0">
                <a:latin typeface="Times New Roman" panose="02020603050405020304" pitchFamily="18" charset="0"/>
                <a:cs typeface="Times New Roman" panose="02020603050405020304" pitchFamily="18" charset="0"/>
              </a:rPr>
              <a:t>Mathématiques, sciences du numérique et de leurs interactions (Univ. Lille, Centrale Lille Institut, IMT Nord Europe)</a:t>
            </a:r>
          </a:p>
          <a:p>
            <a:pPr lvl="0" eaLnBrk="0" fontAlgn="base" hangingPunct="0">
              <a:spcBef>
                <a:spcPct val="0"/>
              </a:spcBef>
              <a:spcAft>
                <a:spcPct val="0"/>
              </a:spcAft>
            </a:pPr>
            <a:endParaRPr lang="fr-FR" altLang="zh-CN" sz="10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altLang="zh-CN" sz="1000" dirty="0">
                <a:latin typeface="Times New Roman" panose="02020603050405020304" pitchFamily="18" charset="0"/>
                <a:ea typeface="Droid Sans Fallback"/>
                <a:cs typeface="Times New Roman" panose="02020603050405020304" pitchFamily="18" charset="0"/>
              </a:rPr>
              <a:t>en </a:t>
            </a:r>
            <a:r>
              <a:rPr lang="fr-FR" sz="1000" dirty="0">
                <a:latin typeface="Times New Roman" panose="02020603050405020304" pitchFamily="18" charset="0"/>
                <a:cs typeface="Times New Roman" panose="02020603050405020304" pitchFamily="18" charset="0"/>
              </a:rPr>
              <a:t>Informatique, Automatique</a:t>
            </a: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sz="1400" b="1" dirty="0">
                <a:latin typeface="Times New Roman" panose="02020603050405020304" pitchFamily="18" charset="0"/>
                <a:cs typeface="Times New Roman" panose="02020603050405020304" pitchFamily="18" charset="0"/>
              </a:rPr>
              <a:t>Joel MBA KOUHOUE</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ea typeface="Droid Sans Fallback"/>
                <a:cs typeface="Arial" panose="020B0604020202020204" pitchFamily="34" charset="0"/>
              </a:rPr>
              <a:t>OCTORAT de l’IMT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br>
              <a:rPr lang="fr-FR" sz="1200" dirty="0"/>
            </a:br>
            <a:r>
              <a:rPr lang="fr-FR" sz="1200" b="1" i="1" dirty="0">
                <a:latin typeface="Times New Roman" panose="02020603050405020304" pitchFamily="18" charset="0"/>
                <a:cs typeface="Times New Roman" panose="02020603050405020304" pitchFamily="18" charset="0"/>
              </a:rPr>
              <a:t>Modélisation et Intégration des Données Multi-vues : Approches basées sur l'Apprentissage et la Sémantique</a:t>
            </a:r>
          </a:p>
          <a:p>
            <a:pPr algn="ctr"/>
            <a:endParaRPr lang="fr-FR" sz="1200" b="1" i="1" dirty="0">
              <a:latin typeface="Times New Roman" panose="02020603050405020304" pitchFamily="18" charset="0"/>
              <a:cs typeface="Times New Roman" panose="02020603050405020304" pitchFamily="18" charset="0"/>
            </a:endParaRPr>
          </a:p>
          <a:p>
            <a:pPr algn="ctr"/>
            <a:r>
              <a:rPr lang="fr-FR" sz="1200" b="1" i="1" dirty="0">
                <a:solidFill>
                  <a:srgbClr val="0070C0"/>
                </a:solidFill>
                <a:latin typeface="Times New Roman" panose="02020603050405020304" pitchFamily="18" charset="0"/>
                <a:cs typeface="Times New Roman" panose="02020603050405020304" pitchFamily="18" charset="0"/>
              </a:rPr>
              <a:t>Soutenance prévue le lundi 10 février 2025 à 13h15</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Lieu :   IMT Nord Europe - Rue Guglielmo Marconi - Salle : Amphi Pascal  - 59650 Villeneuve-d'Ascq </a:t>
            </a:r>
            <a:br>
              <a:rPr lang="fr-FR" sz="1200" b="1" i="1" dirty="0">
                <a:solidFill>
                  <a:srgbClr val="0070C0"/>
                </a:solidFill>
                <a:latin typeface="Times New Roman" panose="02020603050405020304" pitchFamily="18" charset="0"/>
                <a:cs typeface="Times New Roman" panose="02020603050405020304" pitchFamily="18" charset="0"/>
              </a:rPr>
            </a:br>
            <a:br>
              <a:rPr lang="fr-FR" sz="1200" b="1" i="1" dirty="0">
                <a:solidFill>
                  <a:srgbClr val="0070C0"/>
                </a:solidFill>
                <a:latin typeface="Times New Roman" panose="02020603050405020304" pitchFamily="18" charset="0"/>
                <a:cs typeface="Times New Roman" panose="02020603050405020304" pitchFamily="18" charset="0"/>
              </a:rPr>
            </a:br>
            <a:r>
              <a:rPr lang="fr-FR" altLang="zh-CN" sz="1000" b="1" dirty="0">
                <a:latin typeface="Times New Roman" panose="02020603050405020304" pitchFamily="18" charset="0"/>
                <a:cs typeface="Times New Roman" panose="02020603050405020304" pitchFamily="18" charset="0"/>
              </a:rPr>
              <a:t>Devant le jury d’examen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Président	 (désigné lors de la soutenance)</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Rapporteur	 Bruno </a:t>
            </a:r>
            <a:r>
              <a:rPr lang="fr-FR" sz="1000" cap="all" dirty="0">
                <a:latin typeface="Times New Roman" panose="02020603050405020304" pitchFamily="18" charset="0"/>
                <a:cs typeface="Times New Roman" panose="02020603050405020304" pitchFamily="18" charset="0"/>
              </a:rPr>
              <a:t>CREMILLEUX</a:t>
            </a:r>
            <a:r>
              <a:rPr lang="fr-FR" sz="1000" dirty="0">
                <a:latin typeface="Times New Roman" panose="02020603050405020304" pitchFamily="18" charset="0"/>
                <a:cs typeface="Times New Roman" panose="02020603050405020304" pitchFamily="18" charset="0"/>
              </a:rPr>
              <a:t>, 		Professeur, 		 Université de Caen Normandie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Rapporteur	 Antoine </a:t>
            </a:r>
            <a:r>
              <a:rPr lang="fr-FR" sz="1000" cap="all" dirty="0">
                <a:latin typeface="Times New Roman" panose="02020603050405020304" pitchFamily="18" charset="0"/>
                <a:cs typeface="Times New Roman" panose="02020603050405020304" pitchFamily="18" charset="0"/>
              </a:rPr>
              <a:t>ZIMMERMANN</a:t>
            </a:r>
            <a:r>
              <a:rPr lang="fr-FR" sz="1000" dirty="0">
                <a:latin typeface="Times New Roman" panose="02020603050405020304" pitchFamily="18" charset="0"/>
                <a:cs typeface="Times New Roman" panose="02020603050405020304" pitchFamily="18" charset="0"/>
              </a:rPr>
              <a:t>,		Professeur,		 ISI - Institut Henri Fayol, École des Mines de Saint-Étienne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Examinatrice	 Violaine </a:t>
            </a:r>
            <a:r>
              <a:rPr lang="fr-FR" sz="1000" cap="all" dirty="0">
                <a:latin typeface="Times New Roman" panose="02020603050405020304" pitchFamily="18" charset="0"/>
                <a:cs typeface="Times New Roman" panose="02020603050405020304" pitchFamily="18" charset="0"/>
              </a:rPr>
              <a:t>ANTOINE</a:t>
            </a:r>
            <a:r>
              <a:rPr lang="fr-FR" sz="1000" dirty="0">
                <a:latin typeface="Times New Roman" panose="02020603050405020304" pitchFamily="18" charset="0"/>
                <a:cs typeface="Times New Roman" panose="02020603050405020304" pitchFamily="18" charset="0"/>
              </a:rPr>
              <a:t>,		Maîtresse de conférences,	 Institut d'informatique d'Auvergne (ISIMA)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Examinateur	 Jerry </a:t>
            </a:r>
            <a:r>
              <a:rPr lang="fr-FR" sz="1000" cap="all" dirty="0">
                <a:latin typeface="Times New Roman" panose="02020603050405020304" pitchFamily="18" charset="0"/>
                <a:cs typeface="Times New Roman" panose="02020603050405020304" pitchFamily="18" charset="0"/>
              </a:rPr>
              <a:t>LONLAC,		</a:t>
            </a:r>
            <a:r>
              <a:rPr lang="fr-FR" sz="1000" dirty="0">
                <a:latin typeface="Times New Roman" panose="02020603050405020304" pitchFamily="18" charset="0"/>
                <a:cs typeface="Times New Roman" panose="02020603050405020304" pitchFamily="18" charset="0"/>
              </a:rPr>
              <a:t>Maître de conférences,</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 IMT Nord Europe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Examinatrice	 Fatiha </a:t>
            </a:r>
            <a:r>
              <a:rPr lang="fr-FR" sz="1000" cap="all" dirty="0" err="1">
                <a:latin typeface="Times New Roman" panose="02020603050405020304" pitchFamily="18" charset="0"/>
                <a:cs typeface="Times New Roman" panose="02020603050405020304" pitchFamily="18" charset="0"/>
              </a:rPr>
              <a:t>SAïS</a:t>
            </a:r>
            <a:r>
              <a:rPr lang="fr-FR" sz="1000" dirty="0">
                <a:latin typeface="Times New Roman" panose="02020603050405020304" pitchFamily="18" charset="0"/>
                <a:cs typeface="Times New Roman" panose="02020603050405020304" pitchFamily="18" charset="0"/>
              </a:rPr>
              <a:t>,   		Professeure,		 LISN (Laboratoire Interdisciplinaire pour les Sciences du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					 Numérique), Université Paris Saclay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Co-Directeur de thèse 	 Stéphane </a:t>
            </a:r>
            <a:r>
              <a:rPr lang="fr-FR" sz="1000" cap="all" dirty="0">
                <a:latin typeface="Times New Roman" panose="02020603050405020304" pitchFamily="18" charset="0"/>
                <a:cs typeface="Times New Roman" panose="02020603050405020304" pitchFamily="18" charset="0"/>
              </a:rPr>
              <a:t>LECOEUCHE</a:t>
            </a:r>
            <a:r>
              <a:rPr lang="fr-FR" sz="1000" dirty="0">
                <a:latin typeface="Times New Roman" panose="02020603050405020304" pitchFamily="18" charset="0"/>
                <a:cs typeface="Times New Roman" panose="02020603050405020304" pitchFamily="18" charset="0"/>
              </a:rPr>
              <a:t>,		Professeur,		 IMT Mines Alès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Directeur de thèse	 Arnaud </a:t>
            </a:r>
            <a:r>
              <a:rPr lang="fr-FR" sz="1000" cap="all" dirty="0">
                <a:latin typeface="Times New Roman" panose="02020603050405020304" pitchFamily="18" charset="0"/>
                <a:cs typeface="Times New Roman" panose="02020603050405020304" pitchFamily="18" charset="0"/>
              </a:rPr>
              <a:t>DONIEC</a:t>
            </a:r>
            <a:r>
              <a:rPr lang="fr-FR" sz="1000" dirty="0">
                <a:latin typeface="Times New Roman" panose="02020603050405020304" pitchFamily="18" charset="0"/>
                <a:cs typeface="Times New Roman" panose="02020603050405020304" pitchFamily="18" charset="0"/>
              </a:rPr>
              <a:t>,		Professeur,		 IMT Nord Europe</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Invité	 Alexis </a:t>
            </a:r>
            <a:r>
              <a:rPr lang="fr-FR" sz="1000" cap="all" dirty="0">
                <a:latin typeface="Times New Roman" panose="02020603050405020304" pitchFamily="18" charset="0"/>
                <a:cs typeface="Times New Roman" panose="02020603050405020304" pitchFamily="18" charset="0"/>
              </a:rPr>
              <a:t>LESAGE,</a:t>
            </a:r>
            <a:r>
              <a:rPr lang="fr-FR" sz="1000" dirty="0">
                <a:latin typeface="Times New Roman" panose="02020603050405020304" pitchFamily="18" charset="0"/>
                <a:cs typeface="Times New Roman" panose="02020603050405020304" pitchFamily="18" charset="0"/>
              </a:rPr>
              <a:t>		Ingénieur,		 Intent Technologies </a:t>
            </a:r>
          </a:p>
          <a:p>
            <a:pPr>
              <a:tabLst>
                <a:tab pos="1346200" algn="l"/>
                <a:tab pos="3049588" algn="l"/>
              </a:tabLst>
            </a:pPr>
            <a:endParaRPr lang="fr-FR" sz="1000" b="1" dirty="0">
              <a:solidFill>
                <a:srgbClr val="FF000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Résumé</a:t>
            </a:r>
          </a:p>
          <a:p>
            <a:pPr>
              <a:tabLst>
                <a:tab pos="1346200" algn="l"/>
                <a:tab pos="3049588" algn="l"/>
              </a:tabLst>
            </a:pP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1100" dirty="0">
                <a:latin typeface="Times New Roman" panose="02020603050405020304" pitchFamily="18" charset="0"/>
                <a:cs typeface="Times New Roman" panose="02020603050405020304" pitchFamily="18" charset="0"/>
              </a:rPr>
              <a:t>Les données de maintenance des bâtiments proviennent de multiples sources, notamment des prestataires de services tels que les ascensoristes, les chauffagistes, et les clients comme les bailleurs sociaux, les collectivités ou les entreprises du secteur tertiaire. La diversité de ces acteurs rend complexe le processus d'échange d'informations liées à la maintenance des bâtiments. Actuellement, ce problème est résolu par un appariement manuel des données en amont des échanges, une tâche qui devient de plus en plus difficile à gérer en raison de la quantité croissante de données à apparier. Dans ce contexte, cette thèse a pour objectif de promouvoir un système d'aide à la décision permettant d'accélérer le processus d'appariement des données, en s'appuyant sur des approches combinant apprentissage automatique et ingénierie des connaissances. Les modèles d'apprentissage utilisés doivent garantir l'interprétabilité et l'utilisabilité des résultats pour répondre aux exigences métiers. Parallèlement, une ontologie de domaine dédiée à la maintenance des bâtiments a été développée afin d'intégrer sémantiquement les différentes sources de données.</a:t>
            </a:r>
            <a:endParaRPr lang="fr-FR" altLang="zh-CN" sz="1100" b="1" dirty="0">
              <a:solidFill>
                <a:srgbClr val="FF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pic>
        <p:nvPicPr>
          <p:cNvPr id="3" name="Image 2">
            <a:extLst>
              <a:ext uri="{FF2B5EF4-FFF2-40B4-BE49-F238E27FC236}">
                <a16:creationId xmlns:a16="http://schemas.microsoft.com/office/drawing/2014/main" id="{89F3F78B-6D52-4181-86D2-6EE9C6B2E20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02574" y="-53122"/>
            <a:ext cx="1186266" cy="908281"/>
          </a:xfrm>
          <a:prstGeom prst="rect">
            <a:avLst/>
          </a:prstGeom>
        </p:spPr>
      </p:pic>
      <p:pic>
        <p:nvPicPr>
          <p:cNvPr id="5" name="Image 4">
            <a:extLst>
              <a:ext uri="{FF2B5EF4-FFF2-40B4-BE49-F238E27FC236}">
                <a16:creationId xmlns:a16="http://schemas.microsoft.com/office/drawing/2014/main" id="{A372FC27-798F-4F63-8CF5-249399C8DA5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88840" y="80683"/>
            <a:ext cx="1674477" cy="629386"/>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5717</TotalTime>
  <Words>506</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683</cp:revision>
  <cp:lastPrinted>2024-11-04T14:07:48Z</cp:lastPrinted>
  <dcterms:created xsi:type="dcterms:W3CDTF">2017-02-14T10:24:51Z</dcterms:created>
  <dcterms:modified xsi:type="dcterms:W3CDTF">2025-01-22T08:22:26Z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