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dirty="0">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940361"/>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r>
              <a:rPr lang="fr-FR" sz="1000" b="1" spc="-1" dirty="0">
                <a:solidFill>
                  <a:srgbClr val="000000"/>
                </a:solidFill>
                <a:latin typeface="Times New Roman"/>
                <a:ea typeface="Droid Sans Fallback"/>
              </a:rPr>
              <a:t>Laboratoire d’accueil : </a:t>
            </a:r>
            <a:r>
              <a:rPr lang="fr-FR" sz="1000" dirty="0">
                <a:latin typeface="Times New Roman" panose="02020603050405020304" pitchFamily="18" charset="0"/>
                <a:cs typeface="Times New Roman" panose="02020603050405020304" pitchFamily="18" charset="0"/>
              </a:rPr>
              <a:t>CERI EE – Centre d’Enseignement de Recherche et d’Innovation Energie Environnement</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pPr>
            <a:r>
              <a:rPr lang="fr-FR" sz="1000" b="1" spc="-1" dirty="0">
                <a:solidFill>
                  <a:srgbClr val="000000"/>
                </a:solidFill>
                <a:latin typeface="Times New Roman"/>
                <a:ea typeface="Droid Sans Fallback"/>
              </a:rPr>
              <a:t>Ecole Doctorale : ENGSYS Sciences de l’ingénierie et des systèmes </a:t>
            </a:r>
            <a:r>
              <a:rPr lang="fr-FR" sz="1000" spc="-1" dirty="0">
                <a:solidFill>
                  <a:srgbClr val="000000"/>
                </a:solidFill>
                <a:latin typeface="Times New Roman"/>
                <a:ea typeface="Droid Sans Fallback"/>
              </a:rPr>
              <a:t>(U-Lille, Centrale Lille Institut, IMT Nord Europe)</a:t>
            </a:r>
            <a:endParaRPr lang="fr-FR" sz="1000" spc="-1" dirty="0">
              <a:solidFill>
                <a:srgbClr val="000000"/>
              </a:solidFill>
            </a:endParaRPr>
          </a:p>
          <a:p>
            <a:pPr>
              <a:lnSpc>
                <a:spcPct val="100000"/>
              </a:lnSpc>
            </a:pPr>
            <a:endParaRPr lang="fr-FR" sz="600" spc="-1" dirty="0">
              <a:solidFill>
                <a:srgbClr val="000000"/>
              </a:solidFill>
            </a:endParaRPr>
          </a:p>
          <a:p>
            <a:pPr algn="ctr">
              <a:lnSpc>
                <a:spcPct val="100000"/>
              </a:lnSpc>
            </a:pPr>
            <a:r>
              <a:rPr lang="fr-FR" sz="1000" spc="-1" dirty="0">
                <a:solidFill>
                  <a:srgbClr val="000000"/>
                </a:solidFill>
                <a:latin typeface="Times New Roman"/>
                <a:ea typeface="Droid Sans Fallback"/>
              </a:rPr>
              <a:t>THÈSE présentée en vue d’obtenir le grade de DOCTEURE</a:t>
            </a:r>
            <a:r>
              <a:rPr lang="fr-FR" sz="1000" spc="-1" dirty="0">
                <a:solidFill>
                  <a:srgbClr val="FF0000"/>
                </a:solidFill>
                <a:latin typeface="Times New Roman"/>
                <a:ea typeface="Droid Sans Fallback"/>
              </a:rPr>
              <a:t> </a:t>
            </a:r>
            <a:r>
              <a:rPr lang="fr-FR" sz="1000" spc="-1" dirty="0">
                <a:solidFill>
                  <a:srgbClr val="000000"/>
                </a:solidFill>
                <a:latin typeface="Times New Roman"/>
                <a:ea typeface="Droid Sans Fallback"/>
              </a:rPr>
              <a:t>en </a:t>
            </a:r>
            <a:r>
              <a:rPr lang="fr-FR" sz="1000" dirty="0">
                <a:latin typeface="Times New Roman" panose="02020603050405020304" pitchFamily="18" charset="0"/>
                <a:cs typeface="Times New Roman" panose="02020603050405020304" pitchFamily="18" charset="0"/>
              </a:rPr>
              <a:t>Energétique, thermique, combustion </a:t>
            </a:r>
            <a:endParaRPr lang="fr-FR" sz="1000" spc="-1" dirty="0">
              <a:solidFill>
                <a:srgbClr val="000000"/>
              </a:solidFill>
              <a:latin typeface="Times New Roman" panose="02020603050405020304" pitchFamily="18" charset="0"/>
              <a:ea typeface="Droid Sans Fallback"/>
              <a:cs typeface="Times New Roman" panose="02020603050405020304" pitchFamily="18" charset="0"/>
            </a:endParaRPr>
          </a:p>
          <a:p>
            <a:pPr algn="ctr">
              <a:lnSpc>
                <a:spcPct val="100000"/>
              </a:lnSpc>
            </a:pPr>
            <a:r>
              <a:rPr lang="fr-FR" sz="600" spc="-1" dirty="0">
                <a:solidFill>
                  <a:srgbClr val="000000"/>
                </a:solidFill>
                <a:ea typeface="Droid Sans Fallback"/>
              </a:rPr>
              <a:t>par</a:t>
            </a:r>
            <a:endParaRPr lang="fr-FR" sz="600" spc="-1" dirty="0">
              <a:solidFill>
                <a:srgbClr val="000000"/>
              </a:solidFill>
            </a:endParaRPr>
          </a:p>
          <a:p>
            <a:pPr algn="ctr">
              <a:lnSpc>
                <a:spcPct val="100000"/>
              </a:lnSpc>
            </a:pPr>
            <a:r>
              <a:rPr lang="fr-FR" sz="1400" b="1" dirty="0">
                <a:latin typeface="Times New Roman" panose="02020603050405020304" pitchFamily="18" charset="0"/>
                <a:cs typeface="Times New Roman" panose="02020603050405020304" pitchFamily="18" charset="0"/>
              </a:rPr>
              <a:t>Nouhaila EL HANI </a:t>
            </a:r>
          </a:p>
          <a:p>
            <a:pPr algn="ctr">
              <a:lnSpc>
                <a:spcPct val="100000"/>
              </a:lnSpc>
            </a:pPr>
            <a:r>
              <a:rPr lang="fr-FR" altLang="zh-CN" sz="800" dirty="0">
                <a:latin typeface="Times New Roman" panose="02020603050405020304" pitchFamily="18" charset="0"/>
                <a:ea typeface="Droid Sans Fallback"/>
                <a:cs typeface="Times New Roman" panose="02020603050405020304" pitchFamily="18" charset="0"/>
              </a:rPr>
              <a:t>DOCTORAT de l’IMT NORD EUROPE</a:t>
            </a:r>
          </a:p>
          <a:p>
            <a:pPr algn="ctr">
              <a:lnSpc>
                <a:spcPct val="100000"/>
              </a:lnSpc>
            </a:pPr>
            <a:r>
              <a:rPr lang="fr-FR" sz="800" spc="-1" dirty="0">
                <a:solidFill>
                  <a:srgbClr val="000000"/>
                </a:solidFill>
                <a:latin typeface="Times New Roman"/>
                <a:ea typeface="Droid Sans Fallback"/>
              </a:rPr>
              <a:t>Titre de la thèse : </a:t>
            </a:r>
          </a:p>
          <a:p>
            <a:pPr algn="ctr">
              <a:lnSpc>
                <a:spcPct val="100000"/>
              </a:lnSpc>
            </a:pPr>
            <a:endParaRPr lang="fr-FR" sz="800" spc="-1" dirty="0">
              <a:solidFill>
                <a:srgbClr val="000000"/>
              </a:solidFill>
            </a:endParaRPr>
          </a:p>
          <a:p>
            <a:pPr algn="ctr">
              <a:lnSpc>
                <a:spcPct val="100000"/>
              </a:lnSpc>
            </a:pPr>
            <a:r>
              <a:rPr lang="fr-FR" sz="1200" b="1" i="1" dirty="0">
                <a:latin typeface="Times New Roman" panose="02020603050405020304" pitchFamily="18" charset="0"/>
                <a:cs typeface="Times New Roman" panose="02020603050405020304" pitchFamily="18" charset="0"/>
              </a:rPr>
              <a:t>Efficacité énergétique d’un échangeur chaotique en hélice </a:t>
            </a:r>
          </a:p>
          <a:p>
            <a:pPr algn="ctr">
              <a:lnSpc>
                <a:spcPct val="100000"/>
              </a:lnSpc>
            </a:pPr>
            <a:endParaRPr lang="fr-FR" sz="1200" b="1" i="1" dirty="0">
              <a:latin typeface="Times New Roman" panose="02020603050405020304" pitchFamily="18" charset="0"/>
              <a:cs typeface="Times New Roman" panose="02020603050405020304" pitchFamily="18" charset="0"/>
            </a:endParaRP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mardi 04 février 2025 à 9h30</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Lieu :  IMT Nord Europe - 941 Rue Charles Bourseul - Salle : Amphi </a:t>
            </a:r>
            <a:r>
              <a:rPr lang="fr-FR" sz="1200" b="1" i="1" dirty="0" err="1">
                <a:solidFill>
                  <a:srgbClr val="0070C0"/>
                </a:solidFill>
                <a:latin typeface="Times New Roman" panose="02020603050405020304" pitchFamily="18" charset="0"/>
                <a:cs typeface="Times New Roman" panose="02020603050405020304" pitchFamily="18" charset="0"/>
              </a:rPr>
              <a:t>Daunesse</a:t>
            </a:r>
            <a:r>
              <a:rPr lang="fr-FR" sz="1200" b="1" i="1" dirty="0">
                <a:solidFill>
                  <a:srgbClr val="0070C0"/>
                </a:solidFill>
                <a:latin typeface="Times New Roman" panose="02020603050405020304" pitchFamily="18" charset="0"/>
                <a:cs typeface="Times New Roman" panose="02020603050405020304" pitchFamily="18" charset="0"/>
              </a:rPr>
              <a:t>  - 59500 Douai </a:t>
            </a:r>
            <a:br>
              <a:rPr lang="fr-FR" sz="1200" b="1" i="1" dirty="0">
                <a:solidFill>
                  <a:srgbClr val="0070C0"/>
                </a:solidFill>
                <a:latin typeface="Times New Roman" panose="02020603050405020304" pitchFamily="18" charset="0"/>
                <a:cs typeface="Times New Roman" panose="02020603050405020304" pitchFamily="18" charset="0"/>
              </a:rPr>
            </a:br>
            <a:br>
              <a:rPr lang="fr-FR" sz="1200" b="1" dirty="0">
                <a:solidFill>
                  <a:srgbClr val="0070C0"/>
                </a:solidFill>
                <a:latin typeface="Times New Roman" panose="02020603050405020304" pitchFamily="18" charset="0"/>
                <a:cs typeface="Times New Roman" panose="02020603050405020304" pitchFamily="18" charset="0"/>
              </a:rPr>
            </a:br>
            <a:r>
              <a:rPr lang="fr-FR" sz="800" b="1" spc="-1" dirty="0">
                <a:solidFill>
                  <a:srgbClr val="000000"/>
                </a:solidFill>
                <a:latin typeface="Times New Roman"/>
                <a:ea typeface="Droid Sans Fallback"/>
              </a:rPr>
              <a:t>Devant le jury d’examen :</a:t>
            </a:r>
            <a:endParaRPr lang="fr-FR" sz="800" spc="-1" dirty="0">
              <a:solidFill>
                <a:srgbClr val="000000"/>
              </a:solidFill>
            </a:endParaRP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Nadia </a:t>
            </a:r>
            <a:r>
              <a:rPr lang="fr-FR" sz="1000" cap="all" dirty="0">
                <a:latin typeface="Times New Roman" panose="02020603050405020304" pitchFamily="18" charset="0"/>
                <a:cs typeface="Times New Roman" panose="02020603050405020304" pitchFamily="18" charset="0"/>
              </a:rPr>
              <a:t>CANEY</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Directrice de Recherche,	</a:t>
            </a:r>
            <a:r>
              <a:rPr lang="fr-FR" sz="1000" dirty="0">
                <a:latin typeface="Times New Roman" panose="02020603050405020304" pitchFamily="18" charset="0"/>
                <a:cs typeface="Times New Roman" panose="02020603050405020304" pitchFamily="18" charset="0"/>
              </a:rPr>
              <a:t>CEA Grenoble     </a:t>
            </a:r>
            <a:endParaRPr lang="fr-FR" sz="1000" spc="-1" dirty="0">
              <a:solidFill>
                <a:srgbClr val="000000"/>
              </a:solidFill>
              <a:latin typeface="Times New Roman" panose="02020603050405020304" pitchFamily="18" charset="0"/>
              <a:cs typeface="Times New Roman" panose="02020603050405020304" pitchFamily="18" charset="0"/>
            </a:endParaRPr>
          </a:p>
          <a:p>
            <a:pPr>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dirty="0">
                <a:latin typeface="Times New Roman" panose="02020603050405020304" pitchFamily="18" charset="0"/>
                <a:cs typeface="Times New Roman" panose="02020603050405020304" pitchFamily="18" charset="0"/>
              </a:rPr>
              <a:t>Brice </a:t>
            </a:r>
            <a:r>
              <a:rPr lang="fr-FR" sz="1000" cap="all" dirty="0" err="1">
                <a:latin typeface="Times New Roman" panose="02020603050405020304" pitchFamily="18" charset="0"/>
                <a:cs typeface="Times New Roman" panose="02020603050405020304" pitchFamily="18" charset="0"/>
              </a:rPr>
              <a:t>TRéMéAC</a:t>
            </a:r>
            <a:r>
              <a:rPr lang="fr-FR" sz="1000" dirty="0">
                <a:latin typeface="Times New Roman" panose="02020603050405020304" pitchFamily="18" charset="0"/>
                <a:cs typeface="Times New Roman" panose="02020603050405020304" pitchFamily="18" charset="0"/>
              </a:rPr>
              <a:t>, 	Professeur,	CNAM Paris       </a:t>
            </a:r>
            <a:endParaRPr lang="en-US" sz="1000"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524000" algn="l"/>
                <a:tab pos="3768725" algn="l"/>
                <a:tab pos="5740400" algn="l"/>
              </a:tabLst>
            </a:pPr>
            <a:r>
              <a:rPr lang="en-US" sz="1000"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Sebastien</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FERROUILLAT</a:t>
            </a:r>
            <a:r>
              <a:rPr lang="fr-FR" sz="1000" dirty="0">
                <a:latin typeface="Times New Roman" panose="02020603050405020304" pitchFamily="18" charset="0"/>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Maître de conférences,	</a:t>
            </a:r>
            <a:r>
              <a:rPr lang="fr-FR" sz="1000" dirty="0">
                <a:latin typeface="Times New Roman" panose="02020603050405020304" pitchFamily="18" charset="0"/>
                <a:cs typeface="Times New Roman" panose="02020603050405020304" pitchFamily="18" charset="0"/>
              </a:rPr>
              <a:t>Université Grenoble Alpes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Examinatrice	 </a:t>
            </a:r>
            <a:r>
              <a:rPr lang="fr-FR" sz="1000" dirty="0" err="1">
                <a:latin typeface="Times New Roman" panose="02020603050405020304" pitchFamily="18" charset="0"/>
                <a:cs typeface="Times New Roman" panose="02020603050405020304" pitchFamily="18" charset="0"/>
              </a:rPr>
              <a:t>Souria</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HAMIDOUCHE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Maîtresse assistante,	</a:t>
            </a:r>
            <a:r>
              <a:rPr lang="fr-FR" sz="1000" dirty="0">
                <a:latin typeface="Times New Roman" panose="02020603050405020304" pitchFamily="18" charset="0"/>
                <a:cs typeface="Times New Roman" panose="02020603050405020304" pitchFamily="18" charset="0"/>
              </a:rPr>
              <a:t>IMT Nord Europe   </a:t>
            </a: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Examinateur	 Tom </a:t>
            </a:r>
            <a:r>
              <a:rPr lang="fr-FR" sz="1000" cap="all" dirty="0">
                <a:latin typeface="Times New Roman" panose="02020603050405020304" pitchFamily="18" charset="0"/>
                <a:cs typeface="Times New Roman" panose="02020603050405020304" pitchFamily="18" charset="0"/>
              </a:rPr>
              <a:t>LACASSAGNE,</a:t>
            </a:r>
            <a:r>
              <a:rPr lang="fr-FR" sz="1000" dirty="0">
                <a:latin typeface="Times New Roman" panose="02020603050405020304" pitchFamily="18" charset="0"/>
                <a:cs typeface="Times New Roman" panose="02020603050405020304" pitchFamily="18" charset="0"/>
              </a:rPr>
              <a:t>	Maître assistant,	IMT Nord Europe</a:t>
            </a: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Examinatrice	 Hasna </a:t>
            </a:r>
            <a:r>
              <a:rPr lang="fr-FR" sz="1000" cap="all" dirty="0">
                <a:latin typeface="Times New Roman" panose="02020603050405020304" pitchFamily="18" charset="0"/>
                <a:cs typeface="Times New Roman" panose="02020603050405020304" pitchFamily="18" charset="0"/>
              </a:rPr>
              <a:t>LOUAHLIA,</a:t>
            </a:r>
            <a:r>
              <a:rPr lang="fr-FR" sz="1000" dirty="0">
                <a:latin typeface="Times New Roman" panose="02020603050405020304" pitchFamily="18" charset="0"/>
                <a:cs typeface="Times New Roman" panose="02020603050405020304" pitchFamily="18" charset="0"/>
              </a:rPr>
              <a:t>	Professeure,	Université de Caen Normandie </a:t>
            </a: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Examinateur	 Laurent </a:t>
            </a:r>
            <a:r>
              <a:rPr lang="fr-FR" sz="1000" cap="all" dirty="0">
                <a:latin typeface="Times New Roman" panose="02020603050405020304" pitchFamily="18" charset="0"/>
                <a:cs typeface="Times New Roman" panose="02020603050405020304" pitchFamily="18" charset="0"/>
              </a:rPr>
              <a:t>ROYON,</a:t>
            </a:r>
            <a:r>
              <a:rPr lang="fr-FR" sz="1000" dirty="0">
                <a:latin typeface="Times New Roman" panose="02020603050405020304" pitchFamily="18" charset="0"/>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Université Paris Cité  </a:t>
            </a: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 Seyed Amir </a:t>
            </a:r>
            <a:r>
              <a:rPr lang="fr-FR" sz="1000" cap="all" dirty="0">
                <a:latin typeface="Times New Roman" panose="02020603050405020304" pitchFamily="18" charset="0"/>
                <a:cs typeface="Times New Roman" panose="02020603050405020304" pitchFamily="18" charset="0"/>
              </a:rPr>
              <a:t>BAHRANI</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Maître assistant,	IMT Nord Europe </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Invité	 </a:t>
            </a:r>
            <a:r>
              <a:rPr lang="fr-FR" sz="1000" dirty="0">
                <a:latin typeface="Times New Roman" panose="02020603050405020304" pitchFamily="18" charset="0"/>
                <a:cs typeface="Times New Roman" panose="02020603050405020304" pitchFamily="18" charset="0"/>
              </a:rPr>
              <a:t>André </a:t>
            </a:r>
            <a:r>
              <a:rPr lang="fr-FR" sz="1000" cap="all" dirty="0">
                <a:latin typeface="Times New Roman" panose="02020603050405020304" pitchFamily="18" charset="0"/>
                <a:cs typeface="Times New Roman" panose="02020603050405020304" pitchFamily="18" charset="0"/>
              </a:rPr>
              <a:t>BONTEMPS</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Université Paris Cité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Invité	 </a:t>
            </a:r>
            <a:r>
              <a:rPr lang="fr-FR" sz="1000" dirty="0">
                <a:latin typeface="Times New Roman" panose="02020603050405020304" pitchFamily="18" charset="0"/>
                <a:cs typeface="Times New Roman" panose="02020603050405020304" pitchFamily="18" charset="0"/>
              </a:rPr>
              <a:t>Loïc LE BIHAN</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Ingénieur,                                              </a:t>
            </a:r>
            <a:r>
              <a:rPr lang="fr-FR" sz="1000" dirty="0" err="1">
                <a:latin typeface="Times New Roman" panose="02020603050405020304" pitchFamily="18" charset="0"/>
                <a:cs typeface="Times New Roman" panose="02020603050405020304" pitchFamily="18" charset="0"/>
              </a:rPr>
              <a:t>elm.leblanc</a:t>
            </a:r>
            <a:r>
              <a:rPr lang="fr-FR" sz="1000" dirty="0">
                <a:latin typeface="Times New Roman" panose="02020603050405020304" pitchFamily="18" charset="0"/>
                <a:cs typeface="Times New Roman" panose="02020603050405020304" pitchFamily="18" charset="0"/>
              </a:rPr>
              <a:t>, Bosch Groupe France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4613" algn="l"/>
                <a:tab pos="3494088" algn="l"/>
                <a:tab pos="5380038" algn="l"/>
              </a:tabLst>
            </a:pPr>
            <a:r>
              <a:rPr lang="fr-FR" sz="900" spc="-1" dirty="0">
                <a:solidFill>
                  <a:srgbClr val="000000"/>
                </a:solidFill>
                <a:latin typeface="Times New Roman"/>
                <a:ea typeface="Droid Sans Fallback"/>
              </a:rPr>
              <a:t> </a:t>
            </a:r>
            <a:endParaRPr lang="fr-FR" sz="900" spc="-1" dirty="0">
              <a:solidFill>
                <a:srgbClr val="000000"/>
              </a:solidFill>
            </a:endParaRPr>
          </a:p>
          <a:p>
            <a:pPr>
              <a:lnSpc>
                <a:spcPct val="100000"/>
              </a:lnSpc>
              <a:tabLst>
                <a:tab pos="1346040" algn="l"/>
                <a:tab pos="3049560" algn="l"/>
              </a:tabLst>
            </a:pPr>
            <a:r>
              <a:rPr lang="fr-FR" sz="1000" b="1" spc="-1" dirty="0">
                <a:solidFill>
                  <a:srgbClr val="00B0F0"/>
                </a:solidFill>
                <a:latin typeface="Times New Roman"/>
                <a:ea typeface="Droid Sans Fallback"/>
              </a:rPr>
              <a:t>Résumé</a:t>
            </a:r>
          </a:p>
          <a:p>
            <a:pPr algn="just">
              <a:lnSpc>
                <a:spcPct val="100000"/>
              </a:lnSpc>
              <a:tabLst>
                <a:tab pos="1346040" algn="l"/>
                <a:tab pos="3049560" algn="l"/>
              </a:tabLst>
            </a:pPr>
            <a:r>
              <a:rPr lang="fr-FR" sz="900" dirty="0">
                <a:latin typeface="Times New Roman" panose="02020603050405020304" pitchFamily="18" charset="0"/>
                <a:cs typeface="Times New Roman" panose="02020603050405020304" pitchFamily="18" charset="0"/>
              </a:rPr>
              <a:t>Le chauffage et le stockage d’eau chaude représentent une part significative des dépenses énergétiques des ménages. L’optimisation du stockage est cruciale pour équilibrer disponibilité et besoins fluctuants. Le projet vise à concevoir un système innovant et durable, alliant efficacité énergétique, recyclabilité, adaptabilité et intelligence opérationnelle, tout en intégrant une démarche d’économie circulaire pour prolonger la durée de vie et faciliter le recyclage. Cela répond aux exigences d'innovation technique et de responsabilité environnementale des industriels. Dans le cadre de cette étude, un nouvel échangeur de chaleur, appelé échangeur chaotique en hélice (CHE), a été développé et étudié. Cet échangeur, conçu pour fonctionner dans un système de stockage d’eau chaude sanitaire, se distingue par ses caractéristiques géométriques spécifiques, visant à optimiser les performances thermiques grâce à des mécanismes avancés de transfert de chaleur. L’étude compare les performances de cet échangeur à celles d’un échangeur de chaleur hélicoïdal conventionnel, noté </a:t>
            </a:r>
            <a:r>
              <a:rPr lang="fr-FR" sz="900" dirty="0" err="1">
                <a:latin typeface="Times New Roman" panose="02020603050405020304" pitchFamily="18" charset="0"/>
                <a:cs typeface="Times New Roman" panose="02020603050405020304" pitchFamily="18" charset="0"/>
              </a:rPr>
              <a:t>HHE</a:t>
            </a:r>
            <a:r>
              <a:rPr lang="fr-FR" sz="900" dirty="0">
                <a:latin typeface="Times New Roman" panose="02020603050405020304" pitchFamily="18" charset="0"/>
                <a:cs typeface="Times New Roman" panose="02020603050405020304" pitchFamily="18" charset="0"/>
              </a:rPr>
              <a:t>, possédant une surface d’échange équivalente. L’analyse a été structurée autour de deux axes principaux : la performance thermique et hydraulique interne et la performance thermique externe et interaction avec l’environnement. En combinant les résultats des deux analyses, cette étude démontre l'efficacité de l'échangeur CHE dans diverses conditions de fonctionnement. Sa capacité à améliorer les performances thermiques, à limiter les pertes de charge et à favoriser une interaction stable avec son environnement en fait une alternative prometteuse à la configuration conventionnelle actuelle utilisée par le partenaire industriel. Cette étude met en lumière le potentiel des innovations géométriques pour répondre aux défis énergétiques actuels. La </a:t>
            </a:r>
            <a:r>
              <a:rPr lang="fr-FR" sz="900" dirty="0" err="1">
                <a:latin typeface="Times New Roman" panose="02020603050405020304" pitchFamily="18" charset="0"/>
                <a:cs typeface="Times New Roman" panose="02020603050405020304" pitchFamily="18" charset="0"/>
              </a:rPr>
              <a:t>géomètrie</a:t>
            </a:r>
            <a:r>
              <a:rPr lang="fr-FR" sz="900" dirty="0">
                <a:latin typeface="Times New Roman" panose="02020603050405020304" pitchFamily="18" charset="0"/>
                <a:cs typeface="Times New Roman" panose="02020603050405020304" pitchFamily="18" charset="0"/>
              </a:rPr>
              <a:t> CHE offre un compromis idéal entre intensification thermique, durabilité et optimisation des ressources. Les résultats obtenus confirment que cette approche pourrait constituer un point de départ vers le développement de systèmes de stockage d’eau chaude sanitaire à haute performance, répondant aux attentes des utilisateurs tout en s’inscrivant dans une démarche d’innovation responsable et durable.</a:t>
            </a:r>
            <a:endParaRPr lang="fr-FR" sz="900" b="1" spc="-1" dirty="0">
              <a:solidFill>
                <a:srgbClr val="00B0F0"/>
              </a:solidFill>
              <a:latin typeface="Times New Roman" panose="02020603050405020304" pitchFamily="18" charset="0"/>
              <a:ea typeface="Droid Sans Fallback"/>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a:extLst>
              <a:ext uri="{FF2B5EF4-FFF2-40B4-BE49-F238E27FC236}">
                <a16:creationId xmlns:a16="http://schemas.microsoft.com/office/drawing/2014/main" id="{938FC005-AA05-4976-8F1F-35E3333440C1}"/>
              </a:ext>
            </a:extLst>
          </p:cNvPr>
          <p:cNvPicPr>
            <a:picLocks noChangeAspect="1"/>
          </p:cNvPicPr>
          <p:nvPr/>
        </p:nvPicPr>
        <p:blipFill>
          <a:blip r:embed="rId3"/>
          <a:stretch>
            <a:fillRect/>
          </a:stretch>
        </p:blipFill>
        <p:spPr>
          <a:xfrm>
            <a:off x="29086" y="54892"/>
            <a:ext cx="2102880" cy="817597"/>
          </a:xfrm>
          <a:prstGeom prst="rect">
            <a:avLst/>
          </a:prstGeom>
        </p:spPr>
      </p:pic>
      <p:pic>
        <p:nvPicPr>
          <p:cNvPr id="10" name="Picture 2" descr="Chaudières elm Leblanc : prix, installation et entretien l Nos marques |  Garanka.fr">
            <a:extLst>
              <a:ext uri="{FF2B5EF4-FFF2-40B4-BE49-F238E27FC236}">
                <a16:creationId xmlns:a16="http://schemas.microsoft.com/office/drawing/2014/main" id="{CD2C3C03-8246-4999-BFE6-4E64E1CA8B3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7612" y="74689"/>
            <a:ext cx="1510058" cy="40268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Bosch Logo : histoire, signification de l'emblème">
            <a:extLst>
              <a:ext uri="{FF2B5EF4-FFF2-40B4-BE49-F238E27FC236}">
                <a16:creationId xmlns:a16="http://schemas.microsoft.com/office/drawing/2014/main" id="{58AE0DAB-1237-4213-8685-8AF33092E7F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7612" y="463691"/>
            <a:ext cx="1059801" cy="5961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3">
            <a:extLst>
              <a:ext uri="{FF2B5EF4-FFF2-40B4-BE49-F238E27FC236}">
                <a16:creationId xmlns:a16="http://schemas.microsoft.com/office/drawing/2014/main" id="{F8CFE51F-2256-4BBF-80F2-71E1682FA507}"/>
              </a:ext>
            </a:extLst>
          </p:cNvPr>
          <p:cNvPicPr>
            <a:picLocks noChangeAspect="1"/>
          </p:cNvPicPr>
          <p:nvPr/>
        </p:nvPicPr>
        <p:blipFill rotWithShape="1">
          <a:blip r:embed="rId6">
            <a:extLst>
              <a:ext uri="{28A0092B-C50C-407E-A947-70E740481C1C}">
                <a14:useLocalDpi xmlns:a14="http://schemas.microsoft.com/office/drawing/2010/main" val="0"/>
              </a:ext>
            </a:extLst>
          </a:blip>
          <a:srcRect l="473" t="24358" r="-473" b="24612"/>
          <a:stretch/>
        </p:blipFill>
        <p:spPr>
          <a:xfrm>
            <a:off x="6124884" y="-33886"/>
            <a:ext cx="1320684" cy="380930"/>
          </a:xfrm>
          <a:prstGeom prst="rect">
            <a:avLst/>
          </a:prstGeom>
        </p:spPr>
      </p:pic>
      <p:pic>
        <p:nvPicPr>
          <p:cNvPr id="13" name="Picture 8" descr="index - Université de Lille - Sciences de l'information et du document">
            <a:extLst>
              <a:ext uri="{FF2B5EF4-FFF2-40B4-BE49-F238E27FC236}">
                <a16:creationId xmlns:a16="http://schemas.microsoft.com/office/drawing/2014/main" id="{00054952-31E2-4AC1-B9CA-AF3B7142DAE7}"/>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566" t="19707" r="8644" b="19381"/>
          <a:stretch/>
        </p:blipFill>
        <p:spPr bwMode="auto">
          <a:xfrm>
            <a:off x="1463695" y="580503"/>
            <a:ext cx="1024043" cy="318994"/>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13">
            <a:extLst>
              <a:ext uri="{FF2B5EF4-FFF2-40B4-BE49-F238E27FC236}">
                <a16:creationId xmlns:a16="http://schemas.microsoft.com/office/drawing/2014/main" id="{B30A5566-2E31-4F6E-B81A-DBA952373517}"/>
              </a:ext>
            </a:extLst>
          </p:cNvPr>
          <p:cNvPicPr>
            <a:picLocks noChangeAspect="1"/>
          </p:cNvPicPr>
          <p:nvPr/>
        </p:nvPicPr>
        <p:blipFill rotWithShape="1">
          <a:blip r:embed="rId8"/>
          <a:srcRect l="13408" t="18836" r="12105" b="23317"/>
          <a:stretch/>
        </p:blipFill>
        <p:spPr>
          <a:xfrm>
            <a:off x="6258932" y="344875"/>
            <a:ext cx="991333" cy="544144"/>
          </a:xfrm>
          <a:prstGeom prst="rect">
            <a:avLst/>
          </a:prstGeom>
        </p:spPr>
      </p:pic>
      <p:pic>
        <p:nvPicPr>
          <p:cNvPr id="1032" name="Picture 8" descr="M.I.N.E.S | Le réseau des Carnot">
            <a:extLst>
              <a:ext uri="{FF2B5EF4-FFF2-40B4-BE49-F238E27FC236}">
                <a16:creationId xmlns:a16="http://schemas.microsoft.com/office/drawing/2014/main" id="{3781251E-B254-4700-90CF-E663C4117343}"/>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186184" y="0"/>
            <a:ext cx="1122166" cy="4552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5231</TotalTime>
  <Words>650</Words>
  <Application>Microsoft Office PowerPoint</Application>
  <PresentationFormat>Affichage à l'écran (4:3)</PresentationFormat>
  <Paragraphs>34</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657</cp:revision>
  <cp:lastPrinted>2024-11-04T12:29:35Z</cp:lastPrinted>
  <dcterms:created xsi:type="dcterms:W3CDTF">2017-02-14T10:24:51Z</dcterms:created>
  <dcterms:modified xsi:type="dcterms:W3CDTF">2025-01-15T08:38:57Z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