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98" d="100"/>
          <a:sy n="98" d="100"/>
        </p:scale>
        <p:origin x="1896" y="3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801862"/>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i="1" dirty="0">
                <a:latin typeface="Times New Roman" panose="02020603050405020304" pitchFamily="18" charset="0"/>
                <a:ea typeface="Droid Sans Fallback"/>
                <a:cs typeface="Times New Roman" panose="02020603050405020304" pitchFamily="18" charset="0"/>
              </a:rPr>
              <a:t>CERI SN </a:t>
            </a:r>
            <a:r>
              <a:rPr lang="fr-FR" sz="1000" i="1" dirty="0">
                <a:latin typeface="Times New Roman" panose="02020603050405020304" pitchFamily="18" charset="0"/>
                <a:cs typeface="Times New Roman" panose="02020603050405020304" pitchFamily="18" charset="0"/>
              </a:rPr>
              <a:t>Centre d'Enseignement de Recherche et d'Innovation Systèmes Numériques 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Graduée : MADIS  : </a:t>
            </a:r>
            <a:r>
              <a:rPr lang="fr-FR" sz="1000" i="1" dirty="0">
                <a:latin typeface="Times New Roman" panose="02020603050405020304" pitchFamily="18" charset="0"/>
                <a:cs typeface="Times New Roman" panose="02020603050405020304" pitchFamily="18" charset="0"/>
              </a:rPr>
              <a:t>Mathématiques, sciences du numérique et de leurs interactions (Univ. Lille, Centrale Lille Institut, IMT Nord Europe)</a:t>
            </a:r>
          </a:p>
          <a:p>
            <a:pPr lvl="0" eaLnBrk="0" fontAlgn="base" hangingPunct="0">
              <a:spcBef>
                <a:spcPct val="0"/>
              </a:spcBef>
              <a:spcAft>
                <a:spcPct val="0"/>
              </a:spcAft>
            </a:pPr>
            <a:endParaRPr lang="fr-FR" altLang="zh-CN" sz="10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Informatique et applications</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400" b="1" dirty="0">
                <a:latin typeface="Times New Roman" panose="02020603050405020304" pitchFamily="18" charset="0"/>
                <a:cs typeface="Times New Roman" panose="02020603050405020304" pitchFamily="18" charset="0"/>
              </a:rPr>
              <a:t>Mohamed Abderrahmane MADANI</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Nouvelles stratégies et optimisation de ressources pour une haute résilience des chaînes de fonctions de services réseaux (</a:t>
            </a:r>
            <a:r>
              <a:rPr lang="fr-FR" sz="1200" b="1" i="1" dirty="0" err="1">
                <a:latin typeface="Times New Roman" panose="02020603050405020304" pitchFamily="18" charset="0"/>
                <a:cs typeface="Times New Roman" panose="02020603050405020304" pitchFamily="18" charset="0"/>
              </a:rPr>
              <a:t>SFCs</a:t>
            </a:r>
            <a:r>
              <a:rPr lang="fr-FR" sz="1200" b="1" i="1" dirty="0">
                <a:latin typeface="Times New Roman" panose="02020603050405020304" pitchFamily="18" charset="0"/>
                <a:cs typeface="Times New Roman" panose="02020603050405020304" pitchFamily="18" charset="0"/>
              </a:rPr>
              <a:t>) </a:t>
            </a:r>
          </a:p>
          <a:p>
            <a:pPr algn="ctr"/>
            <a:r>
              <a:rPr lang="fr-FR" sz="1200" b="1" i="1" dirty="0">
                <a:solidFill>
                  <a:srgbClr val="0070C0"/>
                </a:solidFill>
                <a:latin typeface="Times New Roman" panose="02020603050405020304" pitchFamily="18" charset="0"/>
                <a:cs typeface="Times New Roman" panose="02020603050405020304" pitchFamily="18" charset="0"/>
              </a:rPr>
              <a:t>Soutenance prévue le mercredi 18 juin 2025 </a:t>
            </a:r>
            <a:r>
              <a:rPr lang="fr-FR" sz="1200" b="1" i="1">
                <a:solidFill>
                  <a:srgbClr val="0070C0"/>
                </a:solidFill>
                <a:latin typeface="Times New Roman" panose="02020603050405020304" pitchFamily="18" charset="0"/>
                <a:cs typeface="Times New Roman" panose="02020603050405020304" pitchFamily="18" charset="0"/>
              </a:rPr>
              <a:t>à 10h00</a:t>
            </a:r>
            <a:endParaRPr lang="fr-FR" sz="1200" b="1" i="1" dirty="0">
              <a:solidFill>
                <a:srgbClr val="FF0000"/>
              </a:solidFill>
              <a:latin typeface="Times New Roman" panose="02020603050405020304" pitchFamily="18" charset="0"/>
              <a:cs typeface="Times New Roman" panose="02020603050405020304" pitchFamily="18" charset="0"/>
            </a:endParaRPr>
          </a:p>
          <a:p>
            <a:pPr algn="ctr"/>
            <a:r>
              <a:rPr lang="fr-FR" sz="1200" b="1" i="1" dirty="0">
                <a:solidFill>
                  <a:srgbClr val="0070C0"/>
                </a:solidFill>
                <a:latin typeface="Times New Roman" panose="02020603050405020304" pitchFamily="18" charset="0"/>
                <a:cs typeface="Times New Roman" panose="02020603050405020304" pitchFamily="18" charset="0"/>
              </a:rPr>
              <a:t>Lieu :  IMT Nord Europe - Rue Guglielmo Marconi - Salle Amphi Byron - 59650 Villeneuve-d'Ascq </a:t>
            </a:r>
            <a:br>
              <a:rPr lang="fr-FR" sz="1200" b="1" i="1" dirty="0">
                <a:solidFill>
                  <a:srgbClr val="0070C0"/>
                </a:solidFill>
                <a:latin typeface="Times New Roman" panose="02020603050405020304" pitchFamily="18" charset="0"/>
                <a:cs typeface="Times New Roman" panose="02020603050405020304" pitchFamily="18" charset="0"/>
              </a:rPr>
            </a:br>
            <a:r>
              <a:rPr lang="fr-FR" altLang="zh-CN" sz="1000" b="1" dirty="0">
                <a:latin typeface="Times New Roman" panose="02020603050405020304" pitchFamily="18" charset="0"/>
                <a:cs typeface="Times New Roman" panose="02020603050405020304" pitchFamily="18" charset="0"/>
              </a:rPr>
              <a:t>Devant le jury d’examen :</a:t>
            </a:r>
          </a:p>
          <a:p>
            <a:pPr defTabSz="896938">
              <a:tabLst>
                <a:tab pos="1346200" algn="l"/>
                <a:tab pos="3049588" algn="l"/>
                <a:tab pos="5832475"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Rapporteur	 </a:t>
            </a:r>
            <a:r>
              <a:rPr lang="fr-FR" sz="1000" dirty="0" err="1">
                <a:latin typeface="Times New Roman" panose="02020603050405020304" pitchFamily="18" charset="0"/>
                <a:cs typeface="Times New Roman" panose="02020603050405020304" pitchFamily="18" charset="0"/>
              </a:rPr>
              <a:t>Nadjib</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AIT-SAADI</a:t>
            </a:r>
            <a:r>
              <a:rPr lang="fr-FR" sz="1000" dirty="0">
                <a:latin typeface="Times New Roman" panose="02020603050405020304" pitchFamily="18" charset="0"/>
                <a:cs typeface="Times New Roman" panose="02020603050405020304" pitchFamily="18" charset="0"/>
              </a:rPr>
              <a:t>, 		Professeur,  	 Université Paris-Saclay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Rapporteur	 Ken </a:t>
            </a:r>
            <a:r>
              <a:rPr lang="fr-FR" sz="1000" cap="all" dirty="0">
                <a:latin typeface="Times New Roman" panose="02020603050405020304" pitchFamily="18" charset="0"/>
                <a:cs typeface="Times New Roman" panose="02020603050405020304" pitchFamily="18" charset="0"/>
              </a:rPr>
              <a:t>CHEN</a:t>
            </a:r>
            <a:r>
              <a:rPr lang="fr-FR" sz="1000" dirty="0">
                <a:latin typeface="Times New Roman" panose="02020603050405020304" pitchFamily="18" charset="0"/>
                <a:cs typeface="Times New Roman" panose="02020603050405020304" pitchFamily="18" charset="0"/>
              </a:rPr>
              <a:t>,		Professeur,	 Université Paris 13 (Sorbonne Paris Nord)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Examinatrice	 Rosa </a:t>
            </a:r>
            <a:r>
              <a:rPr lang="fr-FR" sz="1000" cap="all" dirty="0">
                <a:latin typeface="Times New Roman" panose="02020603050405020304" pitchFamily="18" charset="0"/>
                <a:cs typeface="Times New Roman" panose="02020603050405020304" pitchFamily="18" charset="0"/>
              </a:rPr>
              <a:t>FIGUEIREDO</a:t>
            </a:r>
            <a:r>
              <a:rPr lang="fr-FR" sz="1000" dirty="0">
                <a:latin typeface="Times New Roman" panose="02020603050405020304" pitchFamily="18" charset="0"/>
                <a:cs typeface="Times New Roman" panose="02020603050405020304" pitchFamily="18" charset="0"/>
              </a:rPr>
              <a:t>,		Maîtresse de conférences,	 Avignon Université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Examinatrice	 Nathalie </a:t>
            </a:r>
            <a:r>
              <a:rPr lang="fr-FR" sz="1000" cap="all" dirty="0">
                <a:latin typeface="Times New Roman" panose="02020603050405020304" pitchFamily="18" charset="0"/>
                <a:cs typeface="Times New Roman" panose="02020603050405020304" pitchFamily="18" charset="0"/>
              </a:rPr>
              <a:t>MITTON,		</a:t>
            </a:r>
            <a:r>
              <a:rPr lang="fr-FR" sz="1000" dirty="0">
                <a:latin typeface="Times New Roman" panose="02020603050405020304" pitchFamily="18" charset="0"/>
                <a:cs typeface="Times New Roman" panose="02020603050405020304" pitchFamily="18" charset="0"/>
              </a:rPr>
              <a:t>Directrice de recherche,</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 Centre Inria de l'</a:t>
            </a:r>
            <a:r>
              <a:rPr lang="fr-FR" sz="1000" dirty="0" err="1">
                <a:latin typeface="Times New Roman" panose="02020603050405020304" pitchFamily="18" charset="0"/>
                <a:cs typeface="Times New Roman" panose="02020603050405020304" pitchFamily="18" charset="0"/>
              </a:rPr>
              <a:t>universite</a:t>
            </a:r>
            <a:r>
              <a:rPr lang="fr-FR" sz="1000" dirty="0">
                <a:latin typeface="Times New Roman" panose="02020603050405020304" pitchFamily="18" charset="0"/>
                <a:cs typeface="Times New Roman" panose="02020603050405020304" pitchFamily="18" charset="0"/>
              </a:rPr>
              <a:t> de Lille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Examinateur	 Patrick </a:t>
            </a:r>
            <a:r>
              <a:rPr lang="fr-FR" sz="1000" cap="all" dirty="0">
                <a:latin typeface="Times New Roman" panose="02020603050405020304" pitchFamily="18" charset="0"/>
                <a:cs typeface="Times New Roman" panose="02020603050405020304" pitchFamily="18" charset="0"/>
              </a:rPr>
              <a:t>SONDI,		</a:t>
            </a:r>
            <a:r>
              <a:rPr lang="fr-FR" sz="1000" dirty="0">
                <a:latin typeface="Times New Roman" panose="02020603050405020304" pitchFamily="18" charset="0"/>
                <a:cs typeface="Times New Roman" panose="02020603050405020304" pitchFamily="18" charset="0"/>
              </a:rPr>
              <a:t>Professeur,</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 CERI Systèmes Numériques IMT Nord Europe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Examinateur	 Massimo  </a:t>
            </a:r>
            <a:r>
              <a:rPr lang="fr-FR" sz="1000" cap="all" dirty="0">
                <a:latin typeface="Times New Roman" panose="02020603050405020304" pitchFamily="18" charset="0"/>
                <a:cs typeface="Times New Roman" panose="02020603050405020304" pitchFamily="18" charset="0"/>
              </a:rPr>
              <a:t>TORNATORE,</a:t>
            </a:r>
            <a:r>
              <a:rPr lang="fr-FR" sz="1000" dirty="0">
                <a:latin typeface="Times New Roman" panose="02020603050405020304" pitchFamily="18" charset="0"/>
                <a:cs typeface="Times New Roman" panose="02020603050405020304" pitchFamily="18" charset="0"/>
              </a:rPr>
              <a:t>  		Professor,	 Polytechnique de Milan - Italie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Co-Directeur de thèse 	 Fen </a:t>
            </a:r>
            <a:r>
              <a:rPr lang="fr-FR" sz="1000" cap="all" dirty="0">
                <a:latin typeface="Times New Roman" panose="02020603050405020304" pitchFamily="18" charset="0"/>
                <a:cs typeface="Times New Roman" panose="02020603050405020304" pitchFamily="18" charset="0"/>
              </a:rPr>
              <a:t>ZHOU</a:t>
            </a:r>
            <a:r>
              <a:rPr lang="fr-FR" sz="1000" dirty="0">
                <a:latin typeface="Times New Roman" panose="02020603050405020304" pitchFamily="18" charset="0"/>
                <a:cs typeface="Times New Roman" panose="02020603050405020304" pitchFamily="18" charset="0"/>
              </a:rPr>
              <a:t>,		Associate Professor,	 CERI-LIA, </a:t>
            </a:r>
            <a:r>
              <a:rPr lang="fr-FR" sz="1000" dirty="0" err="1">
                <a:latin typeface="Times New Roman" panose="02020603050405020304" pitchFamily="18" charset="0"/>
                <a:cs typeface="Times New Roman" panose="02020603050405020304" pitchFamily="18" charset="0"/>
              </a:rPr>
              <a:t>University</a:t>
            </a:r>
            <a:r>
              <a:rPr lang="fr-FR" sz="1000" dirty="0">
                <a:latin typeface="Times New Roman" panose="02020603050405020304" pitchFamily="18" charset="0"/>
                <a:cs typeface="Times New Roman" panose="02020603050405020304" pitchFamily="18" charset="0"/>
              </a:rPr>
              <a:t> of Avignon, France            </a:t>
            </a:r>
          </a:p>
          <a:p>
            <a:pPr defTabSz="896938">
              <a:tabLst>
                <a:tab pos="1346200" algn="l"/>
                <a:tab pos="3049588" algn="l"/>
                <a:tab pos="3586163" algn="l"/>
                <a:tab pos="5832475" algn="l"/>
              </a:tabLst>
            </a:pPr>
            <a:r>
              <a:rPr lang="fr-FR" sz="1000" dirty="0">
                <a:latin typeface="Times New Roman" panose="02020603050405020304" pitchFamily="18" charset="0"/>
                <a:cs typeface="Times New Roman" panose="02020603050405020304" pitchFamily="18" charset="0"/>
              </a:rPr>
              <a:t>Directeur de thèse	 Ahmed </a:t>
            </a:r>
            <a:r>
              <a:rPr lang="fr-FR" sz="1000" cap="all" dirty="0">
                <a:latin typeface="Times New Roman" panose="02020603050405020304" pitchFamily="18" charset="0"/>
                <a:cs typeface="Times New Roman" panose="02020603050405020304" pitchFamily="18" charset="0"/>
              </a:rPr>
              <a:t>MEDDAHI</a:t>
            </a:r>
            <a:r>
              <a:rPr lang="fr-FR" sz="1000" dirty="0">
                <a:latin typeface="Times New Roman" panose="02020603050405020304" pitchFamily="18" charset="0"/>
                <a:cs typeface="Times New Roman" panose="02020603050405020304" pitchFamily="18" charset="0"/>
              </a:rPr>
              <a:t>,	   	Professeur,	 IMT Nord Europe</a:t>
            </a: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Résumé</a:t>
            </a:r>
          </a:p>
          <a:p>
            <a:pPr algn="just"/>
            <a:r>
              <a:rPr lang="fr-FR" sz="800" dirty="0"/>
              <a:t>La </a:t>
            </a:r>
            <a:r>
              <a:rPr lang="fr-FR" sz="800" dirty="0" err="1"/>
              <a:t>programmabilité</a:t>
            </a:r>
            <a:r>
              <a:rPr lang="fr-FR" sz="800" dirty="0"/>
              <a:t> et la virtualisation croissante des architectures réseaux nécessitent de nouvelles approches pour garantir une résilience face aux catastrophes (naturelles, défaillances matérielles localisées ou généralisées). Elles nécessitent aussi de maintenir la qualité de service, en cas de pannes à grande échelle. Alors que la complexité et la dynamicité des infrastructures numériques s'accroît, il est essentiel de développer des stratégies robustes de provisionnement de services réseaux virtualisés. L’objectif est de garantir la continuité opérationnelle du réseau et la fiabilité des services supportés, en particulier dans des conditions critiques. Par ailleurs, l’optimisation et la disponibilité des ressources telles que la bande passante, la capacité de traitement, de stockage mais aussi les coûts opérationnels, constituent des éléments critiques, dans les environnements réseaux dynamiques. Dans ce contexte, les architectures réseaux doivent être capables, conjointement, de fournir un haut niveau de résilience, satisfaire les contraintes de qualité de service, tout en minimisant l’usage des ressources disponibles. Pour adresser ce triple défi, nous proposons des stratégies de provisionnement de chaînes de fonctions de service réseau (Service </a:t>
            </a:r>
            <a:r>
              <a:rPr lang="fr-FR" sz="800" dirty="0" err="1"/>
              <a:t>Function</a:t>
            </a:r>
            <a:r>
              <a:rPr lang="fr-FR" sz="800" dirty="0"/>
              <a:t> </a:t>
            </a:r>
            <a:r>
              <a:rPr lang="fr-FR" sz="800" dirty="0" err="1"/>
              <a:t>Chains</a:t>
            </a:r>
            <a:r>
              <a:rPr lang="fr-FR" sz="800" dirty="0"/>
              <a:t> - SFC) résilientes, tout en préservant l'efficacité et l’usage des ressources disponibles. Dans une première contribution, nous proposons routage multi-chemins adaptatif pour la protection multi-chemins (MP). Cette protection MP réduit significativement les ressources réservées pour le chemin de secours à travers une répartition pertinente du trafic SFC sur plusieurs chemins primaires "DZ-disjoints". Pour optimiser le placement des VNF, le routage des requêtes SFC avec protection, nous proposons un modèle de programme linéaire en nombres entiers (ILP) adaptatif. Deux heuristiques sont aussi proposées pour fournir des solutions quasi optimales, qui réduisent significativement le temps de calcul. Dans la seconde contribution, un schéma d'optimisation des ressources est proposé pour le chaînage de fonctions service réseau hybride résilient (R-HSFCRO). Ce schéma prend en compte des exigences distinctes pour le trafic bidirectionnel et une mutualisation des </a:t>
            </a:r>
            <a:r>
              <a:rPr lang="fr-FR" sz="800" dirty="0" err="1"/>
              <a:t>VNFs</a:t>
            </a:r>
            <a:r>
              <a:rPr lang="fr-FR" sz="800" dirty="0"/>
              <a:t>. Les solutions exactes sont formulées à l'aide de la programmation linéaire en nombres entiers mixtes (MILP) et de la programmation par contraintes (CP). Pour palier aux limitations de MILP et CP (passage à l’échelle) deux heuristiques basées sur un routage de plus court chemin multi-contraint dans un graphe </a:t>
            </a:r>
            <a:r>
              <a:rPr lang="fr-FR" sz="800" dirty="0" err="1"/>
              <a:t>multipartie</a:t>
            </a:r>
            <a:r>
              <a:rPr lang="fr-FR" sz="800" dirty="0"/>
              <a:t> sont proposés. Le routage « DZ-disjoint » que nous proposons permet de tenir compte de la cartographie réseau des zones sinistrées, pour minimiser en parallèle l’usage des ressources disponibles (sur les liens actifs mais aussi de secours) et satisfaire les contraintes de qualité de service (ex. latence). Les résultats obtenus montrent l’efficacité, la pertinence et le passage à l'échelle des algorithmes, heuristiques proposés pour des scénarios réseaux de petite, moyenne et grande dimension. Les évaluations numériques confirment que les stratégies proposées réduisent significativement l'utilisation des ressources nécessaires ou disponibles (de 20 à 50 % pour certains scénarios) tout en garantissant une protection totale contre des pannes affectant une seule « </a:t>
            </a:r>
            <a:r>
              <a:rPr lang="fr-FR" sz="800" dirty="0" err="1"/>
              <a:t>disaster</a:t>
            </a:r>
            <a:r>
              <a:rPr lang="fr-FR" sz="800" dirty="0"/>
              <a:t> zone ». Les résultats obtenus montrent également que les solutions proposées offrent un équilibre judicieux entre un niveau de résilience garanti et une allocation optimale des ressources disponibles, dans les environnements réseaux virtualisés NFV.</a:t>
            </a:r>
            <a:endParaRPr lang="fr-FR" altLang="zh-CN" sz="800" b="1" dirty="0">
              <a:solidFill>
                <a:srgbClr val="FF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pic>
        <p:nvPicPr>
          <p:cNvPr id="8" name="Image 19">
            <a:extLst>
              <a:ext uri="{FF2B5EF4-FFF2-40B4-BE49-F238E27FC236}">
                <a16:creationId xmlns:a16="http://schemas.microsoft.com/office/drawing/2014/main" id="{0262DB59-3C11-427F-8CC7-4837A7993E14}"/>
              </a:ext>
            </a:extLst>
          </p:cNvPr>
          <p:cNvPicPr/>
          <p:nvPr/>
        </p:nvPicPr>
        <p:blipFill>
          <a:blip r:embed="rId4"/>
          <a:stretch/>
        </p:blipFill>
        <p:spPr>
          <a:xfrm>
            <a:off x="7063165" y="53557"/>
            <a:ext cx="1017927" cy="782904"/>
          </a:xfrm>
          <a:prstGeom prst="rect">
            <a:avLst/>
          </a:prstGeom>
          <a:ln w="0">
            <a:noFill/>
          </a:ln>
        </p:spPr>
      </p:pic>
      <p:pic>
        <p:nvPicPr>
          <p:cNvPr id="9" name="Image 30">
            <a:extLst>
              <a:ext uri="{FF2B5EF4-FFF2-40B4-BE49-F238E27FC236}">
                <a16:creationId xmlns:a16="http://schemas.microsoft.com/office/drawing/2014/main" id="{44DDADB0-0CBE-4B5E-BC06-1915C0CDE503}"/>
              </a:ext>
            </a:extLst>
          </p:cNvPr>
          <p:cNvPicPr/>
          <p:nvPr/>
        </p:nvPicPr>
        <p:blipFill>
          <a:blip r:embed="rId5"/>
          <a:stretch/>
        </p:blipFill>
        <p:spPr>
          <a:xfrm>
            <a:off x="7860129" y="-72129"/>
            <a:ext cx="1513304" cy="1012254"/>
          </a:xfrm>
          <a:prstGeom prst="rect">
            <a:avLst/>
          </a:prstGeom>
          <a:ln w="0">
            <a:noFill/>
          </a:ln>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7072</TotalTime>
  <Words>896</Words>
  <Application>Microsoft Office PowerPoint</Application>
  <PresentationFormat>Affichage à l'écran (4:3)</PresentationFormat>
  <Paragraphs>30</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694</cp:revision>
  <cp:lastPrinted>2024-11-04T14:07:48Z</cp:lastPrinted>
  <dcterms:created xsi:type="dcterms:W3CDTF">2017-02-14T10:24:51Z</dcterms:created>
  <dcterms:modified xsi:type="dcterms:W3CDTF">2025-06-05T13:08:15Z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