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88" r:id="rId1"/>
  </p:sldMasterIdLst>
  <p:notesMasterIdLst>
    <p:notesMasterId r:id="rId4"/>
  </p:notesMasterIdLst>
  <p:sldIdLst>
    <p:sldId id="271" r:id="rId2"/>
    <p:sldId id="272" r:id="rId3"/>
  </p:sldIdLst>
  <p:sldSz cx="12192000" cy="6858000"/>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8AD1C"/>
    <a:srgbClr val="2AB9DA"/>
    <a:srgbClr val="F8B716"/>
    <a:srgbClr val="DFF4F9"/>
    <a:srgbClr val="152035"/>
    <a:srgbClr val="EEF0F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353" autoAdjust="0"/>
    <p:restoredTop sz="96327"/>
  </p:normalViewPr>
  <p:slideViewPr>
    <p:cSldViewPr snapToGrid="0" snapToObjects="1">
      <p:cViewPr varScale="1">
        <p:scale>
          <a:sx n="103" d="100"/>
          <a:sy n="103" d="100"/>
        </p:scale>
        <p:origin x="1428" y="9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viewProps" Target="viewProps.xml"/><Relationship Id="rId5" Type="http://schemas.openxmlformats.org/officeDocument/2006/relationships/presProps" Target="presProps.xml"/><Relationship Id="rId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9B9C3B2-FD25-A94A-B70A-06E8080F8E08}" type="datetimeFigureOut">
              <a:rPr lang="fr-FR" smtClean="0"/>
              <a:t>17/06/2025</a:t>
            </a:fld>
            <a:endParaRPr lang="fr-FR"/>
          </a:p>
        </p:txBody>
      </p:sp>
      <p:sp>
        <p:nvSpPr>
          <p:cNvPr id="4" name="Espace réservé de l'image des diapositives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not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8A258A4-A905-7D45-92F2-22F03259030C}" type="slidenum">
              <a:rPr lang="fr-FR" smtClean="0"/>
              <a:t>‹N°›</a:t>
            </a:fld>
            <a:endParaRPr lang="fr-FR"/>
          </a:p>
        </p:txBody>
      </p:sp>
    </p:spTree>
    <p:extLst>
      <p:ext uri="{BB962C8B-B14F-4D97-AF65-F5344CB8AC3E}">
        <p14:creationId xmlns:p14="http://schemas.microsoft.com/office/powerpoint/2010/main" val="174818585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DIAPO TEXTE SEU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39011741-1ACE-634A-AEF4-1EE1F11D756C}"/>
              </a:ext>
            </a:extLst>
          </p:cNvPr>
          <p:cNvSpPr>
            <a:spLocks noGrp="1"/>
          </p:cNvSpPr>
          <p:nvPr>
            <p:ph type="title"/>
          </p:nvPr>
        </p:nvSpPr>
        <p:spPr>
          <a:xfrm>
            <a:off x="3301999" y="1952424"/>
            <a:ext cx="7923997" cy="625523"/>
          </a:xfrm>
          <a:prstGeom prst="rect">
            <a:avLst/>
          </a:prstGeom>
        </p:spPr>
        <p:txBody>
          <a:bodyPr/>
          <a:lstStyle>
            <a:lvl1pPr algn="r">
              <a:lnSpc>
                <a:spcPts val="2600"/>
              </a:lnSpc>
              <a:defRPr sz="2400" b="1" i="0">
                <a:solidFill>
                  <a:srgbClr val="2AB9DA"/>
                </a:solidFill>
                <a:latin typeface="Arial" panose="020B0604020202020204" pitchFamily="34" charset="0"/>
                <a:cs typeface="Arial" panose="020B0604020202020204" pitchFamily="34" charset="0"/>
              </a:defRPr>
            </a:lvl1pPr>
          </a:lstStyle>
          <a:p>
            <a:r>
              <a:rPr lang="fr-FR" dirty="0"/>
              <a:t>Modifiez le style du titre</a:t>
            </a:r>
          </a:p>
        </p:txBody>
      </p:sp>
      <p:sp>
        <p:nvSpPr>
          <p:cNvPr id="3" name="Espace réservé du contenu 2">
            <a:extLst>
              <a:ext uri="{FF2B5EF4-FFF2-40B4-BE49-F238E27FC236}">
                <a16:creationId xmlns:a16="http://schemas.microsoft.com/office/drawing/2014/main" id="{38798797-2679-E749-B310-4034BC073263}"/>
              </a:ext>
            </a:extLst>
          </p:cNvPr>
          <p:cNvSpPr>
            <a:spLocks noGrp="1"/>
          </p:cNvSpPr>
          <p:nvPr>
            <p:ph idx="1"/>
          </p:nvPr>
        </p:nvSpPr>
        <p:spPr>
          <a:xfrm>
            <a:off x="3302000" y="2593443"/>
            <a:ext cx="7923996" cy="3067888"/>
          </a:xfrm>
          <a:prstGeom prst="rect">
            <a:avLst/>
          </a:prstGeom>
        </p:spPr>
        <p:txBody>
          <a:bodyPr/>
          <a:lstStyle>
            <a:lvl1pPr algn="r">
              <a:lnSpc>
                <a:spcPts val="2160"/>
              </a:lnSpc>
              <a:defRPr sz="2000">
                <a:solidFill>
                  <a:schemeClr val="bg1"/>
                </a:solidFill>
                <a:latin typeface="Arial" panose="020B0604020202020204" pitchFamily="34" charset="0"/>
                <a:cs typeface="Arial" panose="020B0604020202020204" pitchFamily="34" charset="0"/>
              </a:defRPr>
            </a:lvl1pPr>
            <a:lvl2pPr algn="r">
              <a:lnSpc>
                <a:spcPts val="1860"/>
              </a:lnSpc>
              <a:defRPr sz="2000">
                <a:solidFill>
                  <a:schemeClr val="bg1"/>
                </a:solidFill>
                <a:latin typeface="Arial" panose="020B0604020202020204" pitchFamily="34" charset="0"/>
                <a:cs typeface="Arial" panose="020B0604020202020204" pitchFamily="34" charset="0"/>
              </a:defRPr>
            </a:lvl2pPr>
            <a:lvl3pPr algn="r">
              <a:lnSpc>
                <a:spcPts val="1860"/>
              </a:lnSpc>
              <a:defRPr sz="1800">
                <a:solidFill>
                  <a:schemeClr val="bg1"/>
                </a:solidFill>
                <a:latin typeface="Arial" panose="020B0604020202020204" pitchFamily="34" charset="0"/>
                <a:cs typeface="Arial" panose="020B0604020202020204" pitchFamily="34" charset="0"/>
              </a:defRPr>
            </a:lvl3pPr>
            <a:lvl4pPr algn="r">
              <a:lnSpc>
                <a:spcPts val="1860"/>
              </a:lnSpc>
              <a:defRPr sz="1600">
                <a:solidFill>
                  <a:schemeClr val="bg1"/>
                </a:solidFill>
                <a:latin typeface="Arial" panose="020B0604020202020204" pitchFamily="34" charset="0"/>
                <a:cs typeface="Arial" panose="020B0604020202020204" pitchFamily="34" charset="0"/>
              </a:defRPr>
            </a:lvl4p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p:txBody>
      </p:sp>
      <p:sp>
        <p:nvSpPr>
          <p:cNvPr id="6" name="Espace réservé du numéro de diapositive 5">
            <a:extLst>
              <a:ext uri="{FF2B5EF4-FFF2-40B4-BE49-F238E27FC236}">
                <a16:creationId xmlns:a16="http://schemas.microsoft.com/office/drawing/2014/main" id="{6C4DD37C-E033-4E45-BA45-A7EA40784FA3}"/>
              </a:ext>
            </a:extLst>
          </p:cNvPr>
          <p:cNvSpPr>
            <a:spLocks noGrp="1"/>
          </p:cNvSpPr>
          <p:nvPr>
            <p:ph type="sldNum" sz="quarter" idx="12"/>
          </p:nvPr>
        </p:nvSpPr>
        <p:spPr/>
        <p:txBody>
          <a:bodyPr/>
          <a:lstStyle/>
          <a:p>
            <a:fld id="{AA24235E-0B5B-B44F-883D-4110F852F9F3}" type="slidenum">
              <a:rPr lang="fr-FR" smtClean="0"/>
              <a:t>‹N°›</a:t>
            </a:fld>
            <a:endParaRPr lang="fr-FR" dirty="0"/>
          </a:p>
        </p:txBody>
      </p:sp>
      <p:pic>
        <p:nvPicPr>
          <p:cNvPr id="11" name="Image 10">
            <a:extLst>
              <a:ext uri="{FF2B5EF4-FFF2-40B4-BE49-F238E27FC236}">
                <a16:creationId xmlns:a16="http://schemas.microsoft.com/office/drawing/2014/main" id="{0BEF203C-A803-9948-9C66-89CD4DBDA3CC}"/>
              </a:ext>
            </a:extLst>
          </p:cNvPr>
          <p:cNvPicPr>
            <a:picLocks noChangeAspect="1"/>
          </p:cNvPicPr>
          <p:nvPr userDrawn="1"/>
        </p:nvPicPr>
        <p:blipFill>
          <a:blip r:embed="rId2"/>
          <a:stretch>
            <a:fillRect/>
          </a:stretch>
        </p:blipFill>
        <p:spPr>
          <a:xfrm>
            <a:off x="11005658" y="1728776"/>
            <a:ext cx="647700" cy="431800"/>
          </a:xfrm>
          <a:prstGeom prst="rect">
            <a:avLst/>
          </a:prstGeom>
        </p:spPr>
      </p:pic>
    </p:spTree>
    <p:extLst>
      <p:ext uri="{BB962C8B-B14F-4D97-AF65-F5344CB8AC3E}">
        <p14:creationId xmlns:p14="http://schemas.microsoft.com/office/powerpoint/2010/main" val="42804043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EXTE PLEINE PAG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39011741-1ACE-634A-AEF4-1EE1F11D756C}"/>
              </a:ext>
            </a:extLst>
          </p:cNvPr>
          <p:cNvSpPr>
            <a:spLocks noGrp="1"/>
          </p:cNvSpPr>
          <p:nvPr>
            <p:ph type="title"/>
          </p:nvPr>
        </p:nvSpPr>
        <p:spPr>
          <a:xfrm>
            <a:off x="3962399" y="1295878"/>
            <a:ext cx="7153619" cy="654108"/>
          </a:xfrm>
          <a:prstGeom prst="rect">
            <a:avLst/>
          </a:prstGeom>
        </p:spPr>
        <p:txBody>
          <a:bodyPr/>
          <a:lstStyle>
            <a:lvl1pPr algn="r">
              <a:lnSpc>
                <a:spcPts val="2600"/>
              </a:lnSpc>
              <a:defRPr sz="2400" b="1" i="0">
                <a:solidFill>
                  <a:srgbClr val="2AB9DA"/>
                </a:solidFill>
                <a:latin typeface="Arial" panose="020B0604020202020204" pitchFamily="34" charset="0"/>
                <a:cs typeface="Arial" panose="020B0604020202020204" pitchFamily="34" charset="0"/>
              </a:defRPr>
            </a:lvl1pPr>
          </a:lstStyle>
          <a:p>
            <a:r>
              <a:rPr lang="fr-FR" dirty="0"/>
              <a:t>Modifiez le style du titre</a:t>
            </a:r>
          </a:p>
        </p:txBody>
      </p:sp>
      <p:sp>
        <p:nvSpPr>
          <p:cNvPr id="3" name="Espace réservé du contenu 2">
            <a:extLst>
              <a:ext uri="{FF2B5EF4-FFF2-40B4-BE49-F238E27FC236}">
                <a16:creationId xmlns:a16="http://schemas.microsoft.com/office/drawing/2014/main" id="{38798797-2679-E749-B310-4034BC073263}"/>
              </a:ext>
            </a:extLst>
          </p:cNvPr>
          <p:cNvSpPr>
            <a:spLocks noGrp="1"/>
          </p:cNvSpPr>
          <p:nvPr>
            <p:ph idx="1"/>
          </p:nvPr>
        </p:nvSpPr>
        <p:spPr>
          <a:xfrm>
            <a:off x="2679700" y="2423711"/>
            <a:ext cx="8436318" cy="3237620"/>
          </a:xfrm>
          <a:prstGeom prst="rect">
            <a:avLst/>
          </a:prstGeom>
        </p:spPr>
        <p:txBody>
          <a:bodyPr/>
          <a:lstStyle>
            <a:lvl1pPr algn="r">
              <a:lnSpc>
                <a:spcPts val="2160"/>
              </a:lnSpc>
              <a:defRPr sz="2000">
                <a:solidFill>
                  <a:schemeClr val="bg1"/>
                </a:solidFill>
                <a:latin typeface="Arial" panose="020B0604020202020204" pitchFamily="34" charset="0"/>
                <a:cs typeface="Arial" panose="020B0604020202020204" pitchFamily="34" charset="0"/>
              </a:defRPr>
            </a:lvl1pPr>
            <a:lvl2pPr algn="r">
              <a:lnSpc>
                <a:spcPts val="1860"/>
              </a:lnSpc>
              <a:defRPr sz="2000">
                <a:solidFill>
                  <a:schemeClr val="bg1"/>
                </a:solidFill>
                <a:latin typeface="Arial" panose="020B0604020202020204" pitchFamily="34" charset="0"/>
                <a:cs typeface="Arial" panose="020B0604020202020204" pitchFamily="34" charset="0"/>
              </a:defRPr>
            </a:lvl2pPr>
            <a:lvl3pPr algn="r">
              <a:lnSpc>
                <a:spcPts val="1860"/>
              </a:lnSpc>
              <a:defRPr sz="1800">
                <a:solidFill>
                  <a:schemeClr val="bg1"/>
                </a:solidFill>
                <a:latin typeface="Arial" panose="020B0604020202020204" pitchFamily="34" charset="0"/>
                <a:cs typeface="Arial" panose="020B0604020202020204" pitchFamily="34" charset="0"/>
              </a:defRPr>
            </a:lvl3pPr>
            <a:lvl4pPr algn="r">
              <a:lnSpc>
                <a:spcPts val="1860"/>
              </a:lnSpc>
              <a:defRPr sz="1600">
                <a:solidFill>
                  <a:schemeClr val="bg1"/>
                </a:solidFill>
                <a:latin typeface="Arial" panose="020B0604020202020204" pitchFamily="34" charset="0"/>
                <a:cs typeface="Arial" panose="020B0604020202020204" pitchFamily="34" charset="0"/>
              </a:defRPr>
            </a:lvl4p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p:txBody>
      </p:sp>
      <p:sp>
        <p:nvSpPr>
          <p:cNvPr id="6" name="Espace réservé du numéro de diapositive 5">
            <a:extLst>
              <a:ext uri="{FF2B5EF4-FFF2-40B4-BE49-F238E27FC236}">
                <a16:creationId xmlns:a16="http://schemas.microsoft.com/office/drawing/2014/main" id="{6C4DD37C-E033-4E45-BA45-A7EA40784FA3}"/>
              </a:ext>
            </a:extLst>
          </p:cNvPr>
          <p:cNvSpPr>
            <a:spLocks noGrp="1"/>
          </p:cNvSpPr>
          <p:nvPr>
            <p:ph type="sldNum" sz="quarter" idx="12"/>
          </p:nvPr>
        </p:nvSpPr>
        <p:spPr/>
        <p:txBody>
          <a:bodyPr/>
          <a:lstStyle/>
          <a:p>
            <a:fld id="{AA24235E-0B5B-B44F-883D-4110F852F9F3}" type="slidenum">
              <a:rPr lang="fr-FR" smtClean="0"/>
              <a:t>‹N°›</a:t>
            </a:fld>
            <a:endParaRPr lang="fr-FR" dirty="0"/>
          </a:p>
        </p:txBody>
      </p:sp>
      <p:pic>
        <p:nvPicPr>
          <p:cNvPr id="11" name="Image 10">
            <a:extLst>
              <a:ext uri="{FF2B5EF4-FFF2-40B4-BE49-F238E27FC236}">
                <a16:creationId xmlns:a16="http://schemas.microsoft.com/office/drawing/2014/main" id="{0BEF203C-A803-9948-9C66-89CD4DBDA3CC}"/>
              </a:ext>
            </a:extLst>
          </p:cNvPr>
          <p:cNvPicPr>
            <a:picLocks noChangeAspect="1"/>
          </p:cNvPicPr>
          <p:nvPr userDrawn="1"/>
        </p:nvPicPr>
        <p:blipFill>
          <a:blip r:embed="rId2"/>
          <a:stretch>
            <a:fillRect/>
          </a:stretch>
        </p:blipFill>
        <p:spPr>
          <a:xfrm>
            <a:off x="11005658" y="980769"/>
            <a:ext cx="647700" cy="431800"/>
          </a:xfrm>
          <a:prstGeom prst="rect">
            <a:avLst/>
          </a:prstGeom>
        </p:spPr>
      </p:pic>
    </p:spTree>
    <p:extLst>
      <p:ext uri="{BB962C8B-B14F-4D97-AF65-F5344CB8AC3E}">
        <p14:creationId xmlns:p14="http://schemas.microsoft.com/office/powerpoint/2010/main" val="297535747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userDrawn="1">
  <p:cSld name="PAGE DE GAR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47DCC36F-779F-834C-A055-1A2DAE26F739}"/>
              </a:ext>
            </a:extLst>
          </p:cNvPr>
          <p:cNvSpPr>
            <a:spLocks noGrp="1"/>
          </p:cNvSpPr>
          <p:nvPr>
            <p:ph type="ctrTitle"/>
          </p:nvPr>
        </p:nvSpPr>
        <p:spPr>
          <a:xfrm>
            <a:off x="6400802" y="1952447"/>
            <a:ext cx="5317956" cy="1126373"/>
          </a:xfrm>
          <a:prstGeom prst="rect">
            <a:avLst/>
          </a:prstGeom>
        </p:spPr>
        <p:txBody>
          <a:bodyPr anchor="ctr"/>
          <a:lstStyle>
            <a:lvl1pPr algn="l">
              <a:defRPr sz="4000"/>
            </a:lvl1pPr>
          </a:lstStyle>
          <a:p>
            <a:r>
              <a:rPr lang="fr-FR" dirty="0"/>
              <a:t>Modifiez le style du titre</a:t>
            </a:r>
          </a:p>
        </p:txBody>
      </p:sp>
      <p:sp>
        <p:nvSpPr>
          <p:cNvPr id="3" name="Sous-titre 2">
            <a:extLst>
              <a:ext uri="{FF2B5EF4-FFF2-40B4-BE49-F238E27FC236}">
                <a16:creationId xmlns:a16="http://schemas.microsoft.com/office/drawing/2014/main" id="{824CC836-5A71-E348-8774-62B7E43BA1DA}"/>
              </a:ext>
            </a:extLst>
          </p:cNvPr>
          <p:cNvSpPr>
            <a:spLocks noGrp="1"/>
          </p:cNvSpPr>
          <p:nvPr>
            <p:ph type="subTitle" idx="1"/>
          </p:nvPr>
        </p:nvSpPr>
        <p:spPr>
          <a:xfrm>
            <a:off x="8502467" y="3975018"/>
            <a:ext cx="1234939" cy="789487"/>
          </a:xfrm>
          <a:prstGeom prst="rect">
            <a:avLst/>
          </a:prstGeom>
        </p:spPr>
        <p:txBody>
          <a:bodyPr/>
          <a:lstStyle>
            <a:lvl1pPr marL="0" indent="0" algn="l">
              <a:lnSpc>
                <a:spcPts val="1960"/>
              </a:lnSpc>
              <a:buNone/>
              <a:defRPr sz="1800" b="1" i="0">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dirty="0"/>
              <a:t>Modifiez le style des sous-titres du masque</a:t>
            </a:r>
          </a:p>
        </p:txBody>
      </p:sp>
    </p:spTree>
    <p:extLst>
      <p:ext uri="{BB962C8B-B14F-4D97-AF65-F5344CB8AC3E}">
        <p14:creationId xmlns:p14="http://schemas.microsoft.com/office/powerpoint/2010/main" val="3697267085"/>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2.png"/><Relationship Id="rId5" Type="http://schemas.openxmlformats.org/officeDocument/2006/relationships/image" Target="../media/image1.png"/><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F5BBE449-453C-4574-B030-85E5C79F17B9}"/>
              </a:ext>
            </a:extLst>
          </p:cNvPr>
          <p:cNvSpPr/>
          <p:nvPr userDrawn="1"/>
        </p:nvSpPr>
        <p:spPr>
          <a:xfrm rot="5400000">
            <a:off x="2625282" y="-2705855"/>
            <a:ext cx="6852274" cy="1228116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7" name="Espace réservé du numéro de diapositive 5">
            <a:extLst>
              <a:ext uri="{FF2B5EF4-FFF2-40B4-BE49-F238E27FC236}">
                <a16:creationId xmlns:a16="http://schemas.microsoft.com/office/drawing/2014/main" id="{BAB18D4C-1A73-4A7A-99BE-D67A5A2C1105}"/>
              </a:ext>
            </a:extLst>
          </p:cNvPr>
          <p:cNvSpPr>
            <a:spLocks noGrp="1"/>
          </p:cNvSpPr>
          <p:nvPr>
            <p:ph type="sldNum" sz="quarter" idx="4"/>
          </p:nvPr>
        </p:nvSpPr>
        <p:spPr>
          <a:xfrm>
            <a:off x="3671118" y="3817809"/>
            <a:ext cx="2743200" cy="365125"/>
          </a:xfrm>
          <a:prstGeom prst="rect">
            <a:avLst/>
          </a:prstGeom>
        </p:spPr>
        <p:txBody>
          <a:bodyPr/>
          <a:lstStyle>
            <a:lvl1pPr algn="r">
              <a:defRPr sz="2000">
                <a:solidFill>
                  <a:schemeClr val="bg1"/>
                </a:solidFill>
                <a:latin typeface="Arial" panose="020B0604020202020204" pitchFamily="34" charset="0"/>
                <a:cs typeface="Arial" panose="020B0604020202020204" pitchFamily="34" charset="0"/>
              </a:defRPr>
            </a:lvl1pPr>
          </a:lstStyle>
          <a:p>
            <a:fld id="{AA24235E-0B5B-B44F-883D-4110F852F9F3}" type="slidenum">
              <a:rPr lang="fr-FR" smtClean="0"/>
              <a:pPr/>
              <a:t>‹N°›</a:t>
            </a:fld>
            <a:endParaRPr lang="fr-FR" dirty="0"/>
          </a:p>
        </p:txBody>
      </p:sp>
      <p:sp>
        <p:nvSpPr>
          <p:cNvPr id="26" name="Rectangle 25">
            <a:extLst>
              <a:ext uri="{FF2B5EF4-FFF2-40B4-BE49-F238E27FC236}">
                <a16:creationId xmlns:a16="http://schemas.microsoft.com/office/drawing/2014/main" id="{BFF5BB54-A650-4E33-90F1-5DA9767511BA}"/>
              </a:ext>
            </a:extLst>
          </p:cNvPr>
          <p:cNvSpPr/>
          <p:nvPr userDrawn="1"/>
        </p:nvSpPr>
        <p:spPr>
          <a:xfrm rot="5400000">
            <a:off x="2625280" y="-2708720"/>
            <a:ext cx="6852274" cy="12281166"/>
          </a:xfrm>
          <a:prstGeom prst="rect">
            <a:avLst/>
          </a:prstGeom>
          <a:solidFill>
            <a:srgbClr val="1520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7" name="Triangle rectangle 26">
            <a:extLst>
              <a:ext uri="{FF2B5EF4-FFF2-40B4-BE49-F238E27FC236}">
                <a16:creationId xmlns:a16="http://schemas.microsoft.com/office/drawing/2014/main" id="{BE398606-38F5-4E2B-B7C4-6EABDBFCD1BB}"/>
              </a:ext>
            </a:extLst>
          </p:cNvPr>
          <p:cNvSpPr/>
          <p:nvPr userDrawn="1"/>
        </p:nvSpPr>
        <p:spPr>
          <a:xfrm rot="5400000">
            <a:off x="-2" y="5725"/>
            <a:ext cx="4572000" cy="4572000"/>
          </a:xfrm>
          <a:prstGeom prst="r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rgbClr val="152035"/>
              </a:solidFill>
            </a:endParaRPr>
          </a:p>
        </p:txBody>
      </p:sp>
      <p:sp>
        <p:nvSpPr>
          <p:cNvPr id="30" name="Triangle rectangle 29">
            <a:extLst>
              <a:ext uri="{FF2B5EF4-FFF2-40B4-BE49-F238E27FC236}">
                <a16:creationId xmlns:a16="http://schemas.microsoft.com/office/drawing/2014/main" id="{BE04A5AE-055D-4707-99FD-0F24F2D9E436}"/>
              </a:ext>
            </a:extLst>
          </p:cNvPr>
          <p:cNvSpPr/>
          <p:nvPr userDrawn="1"/>
        </p:nvSpPr>
        <p:spPr>
          <a:xfrm>
            <a:off x="-2" y="3130109"/>
            <a:ext cx="3730752" cy="3730752"/>
          </a:xfrm>
          <a:prstGeom prst="rtTriangle">
            <a:avLst/>
          </a:prstGeom>
          <a:solidFill>
            <a:srgbClr val="2AB9D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rgbClr val="152035"/>
              </a:solidFill>
            </a:endParaRPr>
          </a:p>
        </p:txBody>
      </p:sp>
      <p:pic>
        <p:nvPicPr>
          <p:cNvPr id="31" name="Image 30">
            <a:extLst>
              <a:ext uri="{FF2B5EF4-FFF2-40B4-BE49-F238E27FC236}">
                <a16:creationId xmlns:a16="http://schemas.microsoft.com/office/drawing/2014/main" id="{DA896435-5E51-4B2A-990D-16F077CF522A}"/>
              </a:ext>
            </a:extLst>
          </p:cNvPr>
          <p:cNvPicPr>
            <a:picLocks noChangeAspect="1"/>
          </p:cNvPicPr>
          <p:nvPr userDrawn="1"/>
        </p:nvPicPr>
        <p:blipFill>
          <a:blip r:embed="rId5"/>
          <a:stretch>
            <a:fillRect/>
          </a:stretch>
        </p:blipFill>
        <p:spPr>
          <a:xfrm>
            <a:off x="510570" y="537130"/>
            <a:ext cx="2779279" cy="1080580"/>
          </a:xfrm>
          <a:prstGeom prst="rect">
            <a:avLst/>
          </a:prstGeom>
        </p:spPr>
      </p:pic>
      <p:pic>
        <p:nvPicPr>
          <p:cNvPr id="24" name="Picture 12" descr="Cartes IGN consultables - Bibliothèque Michelet">
            <a:extLst>
              <a:ext uri="{FF2B5EF4-FFF2-40B4-BE49-F238E27FC236}">
                <a16:creationId xmlns:a16="http://schemas.microsoft.com/office/drawing/2014/main" id="{4B0B436C-4F49-411D-A977-86B880F40268}"/>
              </a:ext>
            </a:extLst>
          </p:cNvPr>
          <p:cNvPicPr>
            <a:picLocks noChangeAspect="1" noChangeArrowheads="1"/>
          </p:cNvPicPr>
          <p:nvPr userDrawn="1"/>
        </p:nvPicPr>
        <p:blipFill rotWithShape="1">
          <a:blip r:embed="rId6">
            <a:extLst>
              <a:ext uri="{28A0092B-C50C-407E-A947-70E740481C1C}">
                <a14:useLocalDpi xmlns:a14="http://schemas.microsoft.com/office/drawing/2010/main" val="0"/>
              </a:ext>
            </a:extLst>
          </a:blip>
          <a:srcRect t="19038" b="34372"/>
          <a:stretch/>
        </p:blipFill>
        <p:spPr bwMode="auto">
          <a:xfrm>
            <a:off x="-2" y="6050322"/>
            <a:ext cx="2951368" cy="685371"/>
          </a:xfrm>
          <a:prstGeom prst="rect">
            <a:avLst/>
          </a:prstGeom>
          <a:noFill/>
          <a:extLst>
            <a:ext uri="{909E8E84-426E-40DD-AFC4-6F175D3DCCD1}">
              <a14:hiddenFill xmlns:a14="http://schemas.microsoft.com/office/drawing/2010/main">
                <a:solidFill>
                  <a:srgbClr val="FFFFFF"/>
                </a:solidFill>
              </a14:hiddenFill>
            </a:ext>
          </a:extLst>
        </p:spPr>
      </p:pic>
      <p:sp>
        <p:nvSpPr>
          <p:cNvPr id="14" name="Forme libre : forme 13">
            <a:extLst>
              <a:ext uri="{FF2B5EF4-FFF2-40B4-BE49-F238E27FC236}">
                <a16:creationId xmlns:a16="http://schemas.microsoft.com/office/drawing/2014/main" id="{0EB02D02-B426-4F8B-8BBE-D4EA851E720B}"/>
              </a:ext>
            </a:extLst>
          </p:cNvPr>
          <p:cNvSpPr/>
          <p:nvPr userDrawn="1"/>
        </p:nvSpPr>
        <p:spPr>
          <a:xfrm>
            <a:off x="-4" y="2237756"/>
            <a:ext cx="2346629" cy="1633219"/>
          </a:xfrm>
          <a:custGeom>
            <a:avLst/>
            <a:gdLst>
              <a:gd name="connsiteX0" fmla="*/ 0 w 2346629"/>
              <a:gd name="connsiteY0" fmla="*/ 0 h 1633219"/>
              <a:gd name="connsiteX1" fmla="*/ 2346629 w 2346629"/>
              <a:gd name="connsiteY1" fmla="*/ 0 h 1633219"/>
              <a:gd name="connsiteX2" fmla="*/ 713410 w 2346629"/>
              <a:gd name="connsiteY2" fmla="*/ 1633219 h 1633219"/>
              <a:gd name="connsiteX3" fmla="*/ 0 w 2346629"/>
              <a:gd name="connsiteY3" fmla="*/ 919809 h 1633219"/>
              <a:gd name="connsiteX4" fmla="*/ 0 w 2346629"/>
              <a:gd name="connsiteY4" fmla="*/ 0 h 16332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46629" h="1633219">
                <a:moveTo>
                  <a:pt x="0" y="0"/>
                </a:moveTo>
                <a:lnTo>
                  <a:pt x="2346629" y="0"/>
                </a:lnTo>
                <a:lnTo>
                  <a:pt x="713410" y="1633219"/>
                </a:lnTo>
                <a:lnTo>
                  <a:pt x="0" y="919809"/>
                </a:lnTo>
                <a:lnTo>
                  <a:pt x="0" y="0"/>
                </a:lnTo>
                <a:close/>
              </a:path>
            </a:pathLst>
          </a:custGeom>
          <a:solidFill>
            <a:srgbClr val="F8AD1C"/>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spTree>
    <p:extLst>
      <p:ext uri="{BB962C8B-B14F-4D97-AF65-F5344CB8AC3E}">
        <p14:creationId xmlns:p14="http://schemas.microsoft.com/office/powerpoint/2010/main" val="3837425485"/>
      </p:ext>
    </p:extLst>
  </p:cSld>
  <p:clrMap bg1="lt1" tx1="dk1" bg2="lt2" tx2="dk2" accent1="accent1" accent2="accent2" accent3="accent3" accent4="accent4" accent5="accent5" accent6="accent6" hlink="hlink" folHlink="folHlink"/>
  <p:sldLayoutIdLst>
    <p:sldLayoutId id="2147483691" r:id="rId1"/>
    <p:sldLayoutId id="2147483693" r:id="rId2"/>
    <p:sldLayoutId id="2147483701" r:id="rId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re 1">
            <a:extLst>
              <a:ext uri="{FF2B5EF4-FFF2-40B4-BE49-F238E27FC236}">
                <a16:creationId xmlns:a16="http://schemas.microsoft.com/office/drawing/2014/main" id="{6B1C5042-03CF-4FFA-B69E-6F4F9A90E57C}"/>
              </a:ext>
            </a:extLst>
          </p:cNvPr>
          <p:cNvSpPr txBox="1">
            <a:spLocks/>
          </p:cNvSpPr>
          <p:nvPr/>
        </p:nvSpPr>
        <p:spPr>
          <a:xfrm>
            <a:off x="5301100" y="909257"/>
            <a:ext cx="6794500" cy="746313"/>
          </a:xfrm>
          <a:prstGeom prst="rect">
            <a:avLst/>
          </a:prstGeom>
        </p:spPr>
        <p:txBody>
          <a:bodyPr anchor="ctr"/>
          <a:lstStyle>
            <a:lvl1pPr algn="l" defTabSz="914400" rtl="0" eaLnBrk="1" latinLnBrk="0" hangingPunct="1">
              <a:lnSpc>
                <a:spcPct val="90000"/>
              </a:lnSpc>
              <a:spcBef>
                <a:spcPct val="0"/>
              </a:spcBef>
              <a:buNone/>
              <a:defRPr sz="4000" kern="1200">
                <a:solidFill>
                  <a:schemeClr val="tx1"/>
                </a:solidFill>
                <a:latin typeface="+mj-lt"/>
                <a:ea typeface="+mj-ea"/>
                <a:cs typeface="+mj-cs"/>
              </a:defRPr>
            </a:lvl1pPr>
          </a:lstStyle>
          <a:p>
            <a:endParaRPr lang="fr-FR" sz="1800" b="1" dirty="0">
              <a:solidFill>
                <a:schemeClr val="bg1"/>
              </a:solidFill>
              <a:latin typeface="Times New Roman" panose="02020603050405020304" pitchFamily="18" charset="0"/>
              <a:cs typeface="Times New Roman" panose="02020603050405020304" pitchFamily="18" charset="0"/>
            </a:endParaRPr>
          </a:p>
        </p:txBody>
      </p:sp>
      <p:sp>
        <p:nvSpPr>
          <p:cNvPr id="7" name="Sous-titre 2">
            <a:extLst>
              <a:ext uri="{FF2B5EF4-FFF2-40B4-BE49-F238E27FC236}">
                <a16:creationId xmlns:a16="http://schemas.microsoft.com/office/drawing/2014/main" id="{5D393228-82A2-4A2D-A8E2-0A1C723050E4}"/>
              </a:ext>
            </a:extLst>
          </p:cNvPr>
          <p:cNvSpPr txBox="1">
            <a:spLocks/>
          </p:cNvSpPr>
          <p:nvPr/>
        </p:nvSpPr>
        <p:spPr>
          <a:xfrm>
            <a:off x="-2508711" y="4512427"/>
            <a:ext cx="6306012" cy="1150817"/>
          </a:xfrm>
          <a:prstGeom prst="rect">
            <a:avLst/>
          </a:prstGeom>
        </p:spPr>
        <p:txBody>
          <a:bodyPr>
            <a:noAutofit/>
          </a:bodyPr>
          <a:lstStyle>
            <a:lvl1pPr marL="0" indent="0" algn="l" defTabSz="914400" rtl="0" eaLnBrk="1" latinLnBrk="0" hangingPunct="1">
              <a:lnSpc>
                <a:spcPts val="1960"/>
              </a:lnSpc>
              <a:spcBef>
                <a:spcPts val="1000"/>
              </a:spcBef>
              <a:buFont typeface="Arial" panose="020B0604020202020204" pitchFamily="34" charset="0"/>
              <a:buNone/>
              <a:defRPr sz="1800" b="1" i="0" kern="1200">
                <a:solidFill>
                  <a:schemeClr val="tx1"/>
                </a:solidFill>
                <a:latin typeface="Arial" panose="020B0604020202020204" pitchFamily="34" charset="0"/>
                <a:ea typeface="+mn-ea"/>
                <a:cs typeface="Arial" panose="020B0604020202020204" pitchFamily="34" charset="0"/>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endParaRPr lang="fr-FR" b="0" dirty="0">
              <a:solidFill>
                <a:schemeClr val="bg1"/>
              </a:solidFill>
              <a:latin typeface="Times New Roman" panose="02020603050405020304" pitchFamily="18" charset="0"/>
              <a:cs typeface="Times New Roman" panose="02020603050405020304" pitchFamily="18" charset="0"/>
            </a:endParaRPr>
          </a:p>
        </p:txBody>
      </p:sp>
      <p:sp>
        <p:nvSpPr>
          <p:cNvPr id="9" name="Sous-titre 2">
            <a:extLst>
              <a:ext uri="{FF2B5EF4-FFF2-40B4-BE49-F238E27FC236}">
                <a16:creationId xmlns:a16="http://schemas.microsoft.com/office/drawing/2014/main" id="{75241E1D-4470-4422-9460-B2164DA3381B}"/>
              </a:ext>
            </a:extLst>
          </p:cNvPr>
          <p:cNvSpPr txBox="1">
            <a:spLocks/>
          </p:cNvSpPr>
          <p:nvPr/>
        </p:nvSpPr>
        <p:spPr>
          <a:xfrm>
            <a:off x="4112635" y="4369760"/>
            <a:ext cx="8286750" cy="2272339"/>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Times New Roman" panose="02020603050405020304" pitchFamily="18" charset="0"/>
                <a:ea typeface="+mn-ea"/>
                <a:cs typeface="Times New Roman" panose="02020603050405020304" pitchFamily="18" charset="0"/>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Times New Roman" panose="02020603050405020304" pitchFamily="18" charset="0"/>
                <a:ea typeface="+mn-ea"/>
                <a:cs typeface="Times New Roman" panose="02020603050405020304" pitchFamily="18" charset="0"/>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Times New Roman" panose="02020603050405020304" pitchFamily="18" charset="0"/>
                <a:ea typeface="+mn-ea"/>
                <a:cs typeface="Times New Roman" panose="02020603050405020304" pitchFamily="18" charset="0"/>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Times New Roman" panose="02020603050405020304" pitchFamily="18" charset="0"/>
                <a:ea typeface="+mn-ea"/>
                <a:cs typeface="Times New Roman" panose="02020603050405020304" pitchFamily="18" charset="0"/>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Times New Roman" panose="02020603050405020304" pitchFamily="18" charset="0"/>
                <a:ea typeface="+mn-ea"/>
                <a:cs typeface="Times New Roman" panose="02020603050405020304" pitchFamily="18" charset="0"/>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spcBef>
                <a:spcPts val="0"/>
              </a:spcBef>
            </a:pPr>
            <a:r>
              <a:rPr lang="fr-FR" sz="1800" b="1" dirty="0">
                <a:solidFill>
                  <a:srgbClr val="2AB9DA"/>
                </a:solidFill>
              </a:rPr>
              <a:t>Devant le jury composé de</a:t>
            </a:r>
          </a:p>
          <a:p>
            <a:pPr algn="l">
              <a:spcBef>
                <a:spcPts val="0"/>
              </a:spcBef>
            </a:pPr>
            <a:r>
              <a:rPr lang="fr-FR" sz="1800" b="1" dirty="0">
                <a:solidFill>
                  <a:schemeClr val="bg1"/>
                </a:solidFill>
              </a:rPr>
              <a:t> </a:t>
            </a:r>
          </a:p>
          <a:p>
            <a:pPr algn="l">
              <a:spcBef>
                <a:spcPts val="0"/>
              </a:spcBef>
            </a:pPr>
            <a:r>
              <a:rPr lang="fr-FR" sz="1800" dirty="0">
                <a:solidFill>
                  <a:schemeClr val="bg1"/>
                </a:solidFill>
              </a:rPr>
              <a:t>L. DAVID		Université de Poitiers		Rapporteur</a:t>
            </a:r>
          </a:p>
          <a:p>
            <a:pPr algn="l">
              <a:spcBef>
                <a:spcPts val="0"/>
              </a:spcBef>
            </a:pPr>
            <a:r>
              <a:rPr lang="fr-FR" sz="1800" dirty="0">
                <a:solidFill>
                  <a:schemeClr val="bg1"/>
                </a:solidFill>
              </a:rPr>
              <a:t>M. BOUTAOUS		INSA Lyon			Rapporteur</a:t>
            </a:r>
          </a:p>
          <a:p>
            <a:pPr algn="l">
              <a:spcBef>
                <a:spcPts val="0"/>
              </a:spcBef>
            </a:pPr>
            <a:r>
              <a:rPr lang="fr-FR" sz="1800" dirty="0">
                <a:solidFill>
                  <a:schemeClr val="bg1"/>
                </a:solidFill>
              </a:rPr>
              <a:t>E. CLIMENT		CNRS – ABEL			Rapporteur</a:t>
            </a:r>
          </a:p>
          <a:p>
            <a:pPr algn="l">
              <a:spcBef>
                <a:spcPts val="0"/>
              </a:spcBef>
            </a:pPr>
            <a:r>
              <a:rPr lang="fr-FR" sz="1800" dirty="0">
                <a:solidFill>
                  <a:schemeClr val="bg1"/>
                </a:solidFill>
              </a:rPr>
              <a:t>J.C VASSILICOS		CNRS – LMFL			Examinateur</a:t>
            </a:r>
          </a:p>
          <a:p>
            <a:pPr algn="l">
              <a:spcBef>
                <a:spcPts val="0"/>
              </a:spcBef>
            </a:pPr>
            <a:r>
              <a:rPr lang="fr-FR" sz="1800" dirty="0">
                <a:solidFill>
                  <a:schemeClr val="bg1"/>
                </a:solidFill>
              </a:rPr>
              <a:t>P. ANGELI		</a:t>
            </a:r>
            <a:r>
              <a:rPr lang="fr-FR" sz="1800" i="1" dirty="0" err="1">
                <a:solidFill>
                  <a:schemeClr val="bg1"/>
                </a:solidFill>
              </a:rPr>
              <a:t>University</a:t>
            </a:r>
            <a:r>
              <a:rPr lang="fr-FR" sz="1800" i="1" dirty="0">
                <a:solidFill>
                  <a:schemeClr val="bg1"/>
                </a:solidFill>
              </a:rPr>
              <a:t> </a:t>
            </a:r>
            <a:r>
              <a:rPr lang="fr-FR" sz="1800" i="1" dirty="0" err="1">
                <a:solidFill>
                  <a:schemeClr val="bg1"/>
                </a:solidFill>
              </a:rPr>
              <a:t>College</a:t>
            </a:r>
            <a:r>
              <a:rPr lang="fr-FR" sz="1800" i="1" dirty="0">
                <a:solidFill>
                  <a:schemeClr val="bg1"/>
                </a:solidFill>
              </a:rPr>
              <a:t> London	</a:t>
            </a:r>
            <a:r>
              <a:rPr lang="fr-FR" sz="1800" dirty="0">
                <a:solidFill>
                  <a:schemeClr val="bg1"/>
                </a:solidFill>
              </a:rPr>
              <a:t>	Examinatrice</a:t>
            </a:r>
          </a:p>
          <a:p>
            <a:pPr algn="l">
              <a:spcBef>
                <a:spcPts val="0"/>
              </a:spcBef>
            </a:pPr>
            <a:r>
              <a:rPr lang="fr-FR" sz="1800" dirty="0">
                <a:solidFill>
                  <a:schemeClr val="bg1"/>
                </a:solidFill>
              </a:rPr>
              <a:t>S.A. BAHRANI		Institut Mines Télécom Nord Europe 	Garant</a:t>
            </a:r>
          </a:p>
        </p:txBody>
      </p:sp>
      <p:sp>
        <p:nvSpPr>
          <p:cNvPr id="15" name="ZoneTexte 14">
            <a:extLst>
              <a:ext uri="{FF2B5EF4-FFF2-40B4-BE49-F238E27FC236}">
                <a16:creationId xmlns:a16="http://schemas.microsoft.com/office/drawing/2014/main" id="{5930E6C4-3D35-4A6A-B2DB-811E0062CEE1}"/>
              </a:ext>
            </a:extLst>
          </p:cNvPr>
          <p:cNvSpPr txBox="1"/>
          <p:nvPr/>
        </p:nvSpPr>
        <p:spPr>
          <a:xfrm>
            <a:off x="4530032" y="120259"/>
            <a:ext cx="7451956" cy="646331"/>
          </a:xfrm>
          <a:prstGeom prst="rect">
            <a:avLst/>
          </a:prstGeom>
          <a:noFill/>
        </p:spPr>
        <p:txBody>
          <a:bodyPr wrap="square" rtlCol="0">
            <a:spAutoFit/>
          </a:bodyPr>
          <a:lstStyle/>
          <a:p>
            <a:pPr algn="ctr"/>
            <a:r>
              <a:rPr lang="fr-FR" dirty="0">
                <a:solidFill>
                  <a:schemeClr val="bg1"/>
                </a:solidFill>
                <a:latin typeface="Times New Roman" panose="02020603050405020304" pitchFamily="18" charset="0"/>
                <a:cs typeface="Times New Roman" panose="02020603050405020304" pitchFamily="18" charset="0"/>
              </a:rPr>
              <a:t>Soutenance en vue de l’obtention de </a:t>
            </a:r>
            <a:r>
              <a:rPr lang="fr-FR" b="1" dirty="0">
                <a:solidFill>
                  <a:schemeClr val="bg1"/>
                </a:solidFill>
                <a:latin typeface="Times New Roman" panose="02020603050405020304" pitchFamily="18" charset="0"/>
                <a:cs typeface="Times New Roman" panose="02020603050405020304" pitchFamily="18" charset="0"/>
              </a:rPr>
              <a:t>l’Habilitation à Diriger des Recherches</a:t>
            </a:r>
          </a:p>
          <a:p>
            <a:pPr algn="ctr"/>
            <a:r>
              <a:rPr lang="fr-FR" b="1" dirty="0">
                <a:solidFill>
                  <a:schemeClr val="bg1"/>
                </a:solidFill>
                <a:latin typeface="Times New Roman" panose="02020603050405020304" pitchFamily="18" charset="0"/>
                <a:cs typeface="Times New Roman" panose="02020603050405020304" pitchFamily="18" charset="0"/>
              </a:rPr>
              <a:t>HDR</a:t>
            </a:r>
            <a:endParaRPr lang="en-GB" dirty="0">
              <a:solidFill>
                <a:schemeClr val="bg1"/>
              </a:solidFill>
              <a:latin typeface="Times New Roman" panose="02020603050405020304" pitchFamily="18" charset="0"/>
              <a:cs typeface="Times New Roman" panose="02020603050405020304" pitchFamily="18" charset="0"/>
            </a:endParaRPr>
          </a:p>
        </p:txBody>
      </p:sp>
      <p:sp>
        <p:nvSpPr>
          <p:cNvPr id="21" name="ZoneTexte 20">
            <a:extLst>
              <a:ext uri="{FF2B5EF4-FFF2-40B4-BE49-F238E27FC236}">
                <a16:creationId xmlns:a16="http://schemas.microsoft.com/office/drawing/2014/main" id="{D9E1DDD9-3B6F-4EB9-AA23-1B4913F315CE}"/>
              </a:ext>
            </a:extLst>
          </p:cNvPr>
          <p:cNvSpPr txBox="1"/>
          <p:nvPr/>
        </p:nvSpPr>
        <p:spPr>
          <a:xfrm>
            <a:off x="3695238" y="1194756"/>
            <a:ext cx="8153862" cy="3139321"/>
          </a:xfrm>
          <a:prstGeom prst="rect">
            <a:avLst/>
          </a:prstGeom>
          <a:noFill/>
        </p:spPr>
        <p:txBody>
          <a:bodyPr wrap="square">
            <a:spAutoFit/>
          </a:bodyPr>
          <a:lstStyle/>
          <a:p>
            <a:r>
              <a:rPr lang="fr-FR" b="1" dirty="0">
                <a:solidFill>
                  <a:srgbClr val="2AB9DA"/>
                </a:solidFill>
                <a:latin typeface="Times New Roman" panose="02020603050405020304" pitchFamily="18" charset="0"/>
                <a:cs typeface="Times New Roman" panose="02020603050405020304" pitchFamily="18" charset="0"/>
              </a:rPr>
              <a:t>Intitulée: 	</a:t>
            </a:r>
            <a:r>
              <a:rPr lang="fr-FR" sz="1800" b="1" dirty="0">
                <a:solidFill>
                  <a:schemeClr val="bg1"/>
                </a:solidFill>
                <a:latin typeface="Times New Roman" panose="02020603050405020304" pitchFamily="18" charset="0"/>
                <a:cs typeface="Times New Roman" panose="02020603050405020304" pitchFamily="18" charset="0"/>
              </a:rPr>
              <a:t>Contributions expérimentales à l'étude de l’hydrodynamique 		et des transferts en fluides et écoulements complexes</a:t>
            </a:r>
            <a:endParaRPr lang="fr-FR" b="1" dirty="0">
              <a:solidFill>
                <a:schemeClr val="bg1"/>
              </a:solidFill>
              <a:latin typeface="Times New Roman" panose="02020603050405020304" pitchFamily="18" charset="0"/>
              <a:cs typeface="Times New Roman" panose="02020603050405020304" pitchFamily="18" charset="0"/>
            </a:endParaRPr>
          </a:p>
          <a:p>
            <a:r>
              <a:rPr lang="en-GB" i="1" dirty="0">
                <a:solidFill>
                  <a:schemeClr val="bg1">
                    <a:lumMod val="95000"/>
                  </a:schemeClr>
                </a:solidFill>
                <a:latin typeface="Times New Roman" panose="02020603050405020304" pitchFamily="18" charset="0"/>
                <a:cs typeface="Times New Roman" panose="02020603050405020304" pitchFamily="18" charset="0"/>
              </a:rPr>
              <a:t>		</a:t>
            </a:r>
          </a:p>
          <a:p>
            <a:r>
              <a:rPr lang="en-GB" i="1" dirty="0">
                <a:solidFill>
                  <a:schemeClr val="bg1">
                    <a:lumMod val="95000"/>
                  </a:schemeClr>
                </a:solidFill>
                <a:latin typeface="Times New Roman" panose="02020603050405020304" pitchFamily="18" charset="0"/>
                <a:cs typeface="Times New Roman" panose="02020603050405020304" pitchFamily="18" charset="0"/>
              </a:rPr>
              <a:t>		Experimental contributions to the study of hydrodynamics and 		transfers in complex fluids and flows</a:t>
            </a:r>
          </a:p>
          <a:p>
            <a:endParaRPr lang="en-GB" i="1" dirty="0">
              <a:solidFill>
                <a:schemeClr val="bg1">
                  <a:lumMod val="95000"/>
                </a:schemeClr>
              </a:solidFill>
              <a:latin typeface="Times New Roman" panose="02020603050405020304" pitchFamily="18" charset="0"/>
              <a:cs typeface="Times New Roman" panose="02020603050405020304" pitchFamily="18" charset="0"/>
            </a:endParaRPr>
          </a:p>
          <a:p>
            <a:r>
              <a:rPr lang="fr-FR" b="1" dirty="0">
                <a:solidFill>
                  <a:srgbClr val="F8B716"/>
                </a:solidFill>
                <a:latin typeface="Times New Roman" panose="02020603050405020304" pitchFamily="18" charset="0"/>
                <a:cs typeface="Times New Roman" panose="02020603050405020304" pitchFamily="18" charset="0"/>
              </a:rPr>
              <a:t>Présentée: 	</a:t>
            </a:r>
            <a:r>
              <a:rPr lang="fr-FR" dirty="0">
                <a:solidFill>
                  <a:schemeClr val="bg1"/>
                </a:solidFill>
                <a:latin typeface="Times New Roman" panose="02020603050405020304" pitchFamily="18" charset="0"/>
                <a:cs typeface="Times New Roman" panose="02020603050405020304" pitchFamily="18" charset="0"/>
              </a:rPr>
              <a:t>à Villeneuve d’Ascq le 1</a:t>
            </a:r>
            <a:r>
              <a:rPr lang="fr-FR" baseline="30000" dirty="0">
                <a:solidFill>
                  <a:schemeClr val="bg1"/>
                </a:solidFill>
                <a:latin typeface="Times New Roman" panose="02020603050405020304" pitchFamily="18" charset="0"/>
                <a:cs typeface="Times New Roman" panose="02020603050405020304" pitchFamily="18" charset="0"/>
              </a:rPr>
              <a:t>e</a:t>
            </a:r>
            <a:r>
              <a:rPr lang="fr-FR" dirty="0">
                <a:solidFill>
                  <a:schemeClr val="bg1"/>
                </a:solidFill>
                <a:latin typeface="Times New Roman" panose="02020603050405020304" pitchFamily="18" charset="0"/>
                <a:cs typeface="Times New Roman" panose="02020603050405020304" pitchFamily="18" charset="0"/>
              </a:rPr>
              <a:t> Juillet 2025 à 14h00</a:t>
            </a:r>
          </a:p>
          <a:p>
            <a:r>
              <a:rPr lang="fr-FR" dirty="0">
                <a:solidFill>
                  <a:schemeClr val="bg1"/>
                </a:solidFill>
                <a:latin typeface="Times New Roman" panose="02020603050405020304" pitchFamily="18" charset="0"/>
                <a:cs typeface="Times New Roman" panose="02020603050405020304" pitchFamily="18" charset="0"/>
              </a:rPr>
              <a:t>		Amphithéâtre Byron ou Pascal</a:t>
            </a:r>
          </a:p>
          <a:p>
            <a:endParaRPr lang="fr-FR" dirty="0">
              <a:solidFill>
                <a:schemeClr val="bg1"/>
              </a:solidFill>
              <a:latin typeface="Times New Roman" panose="02020603050405020304" pitchFamily="18" charset="0"/>
              <a:cs typeface="Times New Roman" panose="02020603050405020304" pitchFamily="18" charset="0"/>
            </a:endParaRPr>
          </a:p>
          <a:p>
            <a:r>
              <a:rPr lang="fr-FR" b="1" dirty="0">
                <a:solidFill>
                  <a:srgbClr val="F8B716"/>
                </a:solidFill>
                <a:latin typeface="Times New Roman" panose="02020603050405020304" pitchFamily="18" charset="0"/>
                <a:cs typeface="Times New Roman" panose="02020603050405020304" pitchFamily="18" charset="0"/>
              </a:rPr>
              <a:t>Par		</a:t>
            </a:r>
            <a:r>
              <a:rPr lang="fr-FR" dirty="0">
                <a:solidFill>
                  <a:schemeClr val="bg1"/>
                </a:solidFill>
                <a:latin typeface="Times New Roman" panose="02020603050405020304" pitchFamily="18" charset="0"/>
                <a:cs typeface="Times New Roman" panose="02020603050405020304" pitchFamily="18" charset="0"/>
              </a:rPr>
              <a:t>Dr. Tom LACASSAGNE</a:t>
            </a:r>
          </a:p>
          <a:p>
            <a:r>
              <a:rPr lang="fr-FR" b="0" dirty="0">
                <a:solidFill>
                  <a:schemeClr val="bg1"/>
                </a:solidFill>
                <a:latin typeface="Times New Roman" panose="02020603050405020304" pitchFamily="18" charset="0"/>
                <a:cs typeface="Times New Roman" panose="02020603050405020304" pitchFamily="18" charset="0"/>
              </a:rPr>
              <a:t>		Enseignant-Chercheur (Maitre Assistant) IMT Nord Europe</a:t>
            </a:r>
            <a:endParaRPr lang="en-GB" dirty="0">
              <a:solidFill>
                <a:schemeClr val="bg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53369124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ZoneTexte 20">
            <a:extLst>
              <a:ext uri="{FF2B5EF4-FFF2-40B4-BE49-F238E27FC236}">
                <a16:creationId xmlns:a16="http://schemas.microsoft.com/office/drawing/2014/main" id="{D9E1DDD9-3B6F-4EB9-AA23-1B4913F315CE}"/>
              </a:ext>
            </a:extLst>
          </p:cNvPr>
          <p:cNvSpPr txBox="1"/>
          <p:nvPr/>
        </p:nvSpPr>
        <p:spPr>
          <a:xfrm>
            <a:off x="4686300" y="43889"/>
            <a:ext cx="7296150" cy="3416320"/>
          </a:xfrm>
          <a:prstGeom prst="rect">
            <a:avLst/>
          </a:prstGeom>
          <a:noFill/>
          <a:ln>
            <a:solidFill>
              <a:schemeClr val="bg1"/>
            </a:solidFill>
          </a:ln>
        </p:spPr>
        <p:txBody>
          <a:bodyPr wrap="square">
            <a:spAutoFit/>
          </a:bodyPr>
          <a:lstStyle/>
          <a:p>
            <a:pPr algn="just"/>
            <a:r>
              <a:rPr lang="fr-FR" sz="1350" b="1" dirty="0">
                <a:solidFill>
                  <a:srgbClr val="2AB9DA"/>
                </a:solidFill>
                <a:latin typeface="Times New Roman" panose="02020603050405020304" pitchFamily="18" charset="0"/>
                <a:cs typeface="Times New Roman" panose="02020603050405020304" pitchFamily="18" charset="0"/>
              </a:rPr>
              <a:t>Résumé: </a:t>
            </a:r>
            <a:r>
              <a:rPr lang="fr-FR" sz="1350"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De nombreuses applications industrielles ou environnementales mettent en jeu des écoulements dits complexes, du fait de la géométrie des dispositifs, d’un régime inertiel, ou de la nature rhéologique du fluide. La compréhension fine des mécanismes physiques à l’œuvre – en particulier les interactions entre rhéologie, hydrodynamique et transferts – constitue une étape essentielle à l’intensification des procédés ou à la compréhension des phénomènes naturels associés. Ce mémoire présente des travaux visant à analyser ces interactions selon deux axes principaux. Le premier concerne l’effet de la complexité rhéologique sur les instabilités hydrodynamiques et la transition vers des régimes turbulents, à partir de l’écoulement canonique de Taylor-Couette appliqué à des suspensions de particules et des fluides viscoélastiques. Le second explore la dynamique d’écoulements de fluides newtoniens dans des géométries plus complexes – turbulence de grille oscillante, micro-mélangeurs, échangeurs chaotiques – dans le but d’identifier les mécanismes d’intensification du mélange et des transferts. L’ensemble de ces travaux repose sur une approche expérimentale, mettant en œuvre des méthodes avancées de visualisation et de métrologie. Enfin, une perspective est proposée autour de la mise en œuvre d’approches expérimentales pour la caractérisation et l’intensification des transferts dans de tels fluides et écoulements complexes, ouvrant sur des problématiques applicatives dans les domaines des procédés, de l’énergie, ou de l’environnement.</a:t>
            </a:r>
            <a:endParaRPr lang="en-GB" sz="1350"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11" name="ZoneTexte 10">
            <a:extLst>
              <a:ext uri="{FF2B5EF4-FFF2-40B4-BE49-F238E27FC236}">
                <a16:creationId xmlns:a16="http://schemas.microsoft.com/office/drawing/2014/main" id="{220B9A47-08F2-48EA-A8ED-5127CEF1DAA3}"/>
              </a:ext>
            </a:extLst>
          </p:cNvPr>
          <p:cNvSpPr txBox="1"/>
          <p:nvPr/>
        </p:nvSpPr>
        <p:spPr>
          <a:xfrm>
            <a:off x="4686300" y="3561809"/>
            <a:ext cx="7296150" cy="3208571"/>
          </a:xfrm>
          <a:prstGeom prst="rect">
            <a:avLst/>
          </a:prstGeom>
          <a:noFill/>
          <a:ln>
            <a:solidFill>
              <a:schemeClr val="bg1"/>
            </a:solidFill>
          </a:ln>
        </p:spPr>
        <p:txBody>
          <a:bodyPr wrap="square">
            <a:spAutoFit/>
          </a:bodyPr>
          <a:lstStyle/>
          <a:p>
            <a:pPr algn="just"/>
            <a:r>
              <a:rPr lang="fr-FR" sz="1350" b="1" dirty="0">
                <a:solidFill>
                  <a:srgbClr val="2AB9DA"/>
                </a:solidFill>
                <a:latin typeface="Times New Roman" panose="02020603050405020304" pitchFamily="18" charset="0"/>
                <a:cs typeface="Times New Roman" panose="02020603050405020304" pitchFamily="18" charset="0"/>
              </a:rPr>
              <a:t>Abstract: </a:t>
            </a:r>
            <a:r>
              <a:rPr lang="en-GB" sz="1350"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Many industrial and environmental applications involve so-called complex flows, due to the geometry of the systems, an inertial regime, or the rheological nature of the fluid. A detailed understanding of the underlying physical mechanisms—particularly the interactions between rheology, hydrodynamics, and transport processes—is essential for the intensification of processes or for the comprehension of related natural phenomena. This manuscript presents research activities aimed at </a:t>
            </a:r>
            <a:r>
              <a:rPr lang="en-GB" sz="1350" dirty="0" err="1">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analyzing</a:t>
            </a:r>
            <a:r>
              <a:rPr lang="en-GB" sz="1350"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 these interactions along two main axes. The first one focuses on the impact of fluid rheological complexity on hydrodynamic instabilities and the transition to turbulent regimes, based on the canonical Taylor-Couette flow applied to particle suspensions and viscoelastic fluids. The second investigates the dynamics of Newtonian fluid flows in more complex geometries—oscillating grid turbulence, micromixers, and chaotic exchangers—with the goal of identifying hydrodynamic mechanisms that enhance mixing and transport. All these studies are grounded in an experimental approach, employing advanced flow visualization and metrology techniques. Finally, perspectives </a:t>
            </a:r>
            <a:r>
              <a:rPr lang="en-GB" sz="1350" dirty="0" err="1">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centered</a:t>
            </a:r>
            <a:r>
              <a:rPr lang="en-GB" sz="1350"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 on the development of experimental approaches for the characterization and intensification of transport in such complex fluid flows are proposed, with potential applications in the fields of process engineering, energy, and the environment.</a:t>
            </a:r>
          </a:p>
        </p:txBody>
      </p:sp>
    </p:spTree>
    <p:extLst>
      <p:ext uri="{BB962C8B-B14F-4D97-AF65-F5344CB8AC3E}">
        <p14:creationId xmlns:p14="http://schemas.microsoft.com/office/powerpoint/2010/main" val="1611028830"/>
      </p:ext>
    </p:extLst>
  </p:cSld>
  <p:clrMapOvr>
    <a:masterClrMapping/>
  </p:clrMapOvr>
</p:sld>
</file>

<file path=ppt/theme/theme1.xml><?xml version="1.0" encoding="utf-8"?>
<a:theme xmlns:a="http://schemas.openxmlformats.org/drawingml/2006/main" name="Conception personnalisé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1208</TotalTime>
  <Words>612</Words>
  <Application>Microsoft Office PowerPoint</Application>
  <PresentationFormat>Grand écran</PresentationFormat>
  <Paragraphs>21</Paragraphs>
  <Slides>2</Slides>
  <Notes>0</Notes>
  <HiddenSlides>0</HiddenSlides>
  <MMClips>0</MMClips>
  <ScaleCrop>false</ScaleCrop>
  <HeadingPairs>
    <vt:vector size="6" baseType="variant">
      <vt:variant>
        <vt:lpstr>Polices utilisées</vt:lpstr>
      </vt:variant>
      <vt:variant>
        <vt:i4>4</vt:i4>
      </vt:variant>
      <vt:variant>
        <vt:lpstr>Thème</vt:lpstr>
      </vt:variant>
      <vt:variant>
        <vt:i4>1</vt:i4>
      </vt:variant>
      <vt:variant>
        <vt:lpstr>Titres des diapositives</vt:lpstr>
      </vt:variant>
      <vt:variant>
        <vt:i4>2</vt:i4>
      </vt:variant>
    </vt:vector>
  </HeadingPairs>
  <TitlesOfParts>
    <vt:vector size="7" baseType="lpstr">
      <vt:lpstr>Arial</vt:lpstr>
      <vt:lpstr>Calibri</vt:lpstr>
      <vt:lpstr>Calibri Light</vt:lpstr>
      <vt:lpstr>Times New Roman</vt:lpstr>
      <vt:lpstr>Conception personnalisée</vt:lpstr>
      <vt:lpstr>Présentation PowerPoint</vt:lpstr>
      <vt:lpstr>Présentation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EMMANUEL DELABY</dc:creator>
  <cp:lastModifiedBy>CHARLET Christine</cp:lastModifiedBy>
  <cp:revision>66</cp:revision>
  <dcterms:created xsi:type="dcterms:W3CDTF">2021-06-29T15:27:27Z</dcterms:created>
  <dcterms:modified xsi:type="dcterms:W3CDTF">2025-06-17T14:18:14Z</dcterms:modified>
</cp:coreProperties>
</file>