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CE4117F6-E8AC-48D7-B5B6-226910CADD33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82" autoAdjust="0"/>
    <p:restoredTop sz="96483" autoAdjust="0"/>
  </p:normalViewPr>
  <p:slideViewPr>
    <p:cSldViewPr snapToGrid="0" showGuides="1">
      <p:cViewPr>
        <p:scale>
          <a:sx n="98" d="100"/>
          <a:sy n="98" d="100"/>
        </p:scale>
        <p:origin x="924" y="-75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déplacer la diapo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Cliquez pour modifier le format des notes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&lt;en-tête&gt;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dt" idx="3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&lt;date/heure&gt;</a:t>
            </a:r>
          </a:p>
        </p:txBody>
      </p:sp>
      <p:sp>
        <p:nvSpPr>
          <p:cNvPr id="46" name="PlaceHolder 5"/>
          <p:cNvSpPr>
            <a:spLocks noGrp="1"/>
          </p:cNvSpPr>
          <p:nvPr>
            <p:ph type="ft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&lt;pied de page&gt;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sldNum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4C273167-EC86-4623-B233-61CB888C75A3}" type="slidenum"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‹N°›</a:t>
            </a:fld>
            <a:endParaRPr lang="fr-F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3417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ln w="0">
            <a:noFill/>
          </a:ln>
        </p:spPr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16000"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sldNum" idx="6"/>
          </p:nvPr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lang="fr-FR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1697B15-C3D0-4832-904F-95BCAB8E6967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259640" y="188640"/>
            <a:ext cx="7014240" cy="43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17400" y="1512720"/>
            <a:ext cx="78991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17400" y="3589920"/>
            <a:ext cx="78991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259640" y="188640"/>
            <a:ext cx="7014240" cy="43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17400" y="1512720"/>
            <a:ext cx="38545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664880" y="1512720"/>
            <a:ext cx="38545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17400" y="3589920"/>
            <a:ext cx="38545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4664880" y="3589920"/>
            <a:ext cx="38545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259640" y="188640"/>
            <a:ext cx="7014240" cy="43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17400" y="1512720"/>
            <a:ext cx="254340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288240" y="1512720"/>
            <a:ext cx="254340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5959440" y="1512720"/>
            <a:ext cx="254340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17400" y="3589920"/>
            <a:ext cx="254340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288240" y="3589920"/>
            <a:ext cx="254340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5959440" y="3589920"/>
            <a:ext cx="254340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259640" y="188640"/>
            <a:ext cx="7014240" cy="43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17400" y="1512720"/>
            <a:ext cx="789912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259640" y="188640"/>
            <a:ext cx="7014240" cy="43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17400" y="1512720"/>
            <a:ext cx="789912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259640" y="188640"/>
            <a:ext cx="7014240" cy="43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17400" y="1512720"/>
            <a:ext cx="385452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4664880" y="1512720"/>
            <a:ext cx="385452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259640" y="188640"/>
            <a:ext cx="7014240" cy="43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1259640" y="188640"/>
            <a:ext cx="7014240" cy="203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259640" y="188640"/>
            <a:ext cx="7014240" cy="43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17400" y="1512720"/>
            <a:ext cx="38545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64880" y="1512720"/>
            <a:ext cx="385452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17400" y="3589920"/>
            <a:ext cx="38545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259640" y="188640"/>
            <a:ext cx="7014240" cy="43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17400" y="1512720"/>
            <a:ext cx="3854520" cy="3976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64880" y="1512720"/>
            <a:ext cx="38545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664880" y="3589920"/>
            <a:ext cx="38545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259640" y="188640"/>
            <a:ext cx="7014240" cy="43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17400" y="1512720"/>
            <a:ext cx="38545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64880" y="1512720"/>
            <a:ext cx="38545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17400" y="3589920"/>
            <a:ext cx="78991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500" b="0" strike="noStrike" spc="-1">
              <a:solidFill>
                <a:schemeClr val="accent5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0" y="0"/>
            <a:ext cx="9143640" cy="9172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fr-FR" sz="1800" b="0" strike="noStrike" spc="-1">
              <a:solidFill>
                <a:schemeClr val="lt1"/>
              </a:solidFill>
              <a:latin typeface="Arial"/>
            </a:endParaRPr>
          </a:p>
        </p:txBody>
      </p:sp>
      <p:pic>
        <p:nvPicPr>
          <p:cNvPr id="7" name="Image 8"/>
          <p:cNvPicPr/>
          <p:nvPr/>
        </p:nvPicPr>
        <p:blipFill>
          <a:blip r:embed="rId14"/>
          <a:stretch/>
        </p:blipFill>
        <p:spPr>
          <a:xfrm>
            <a:off x="104760" y="114120"/>
            <a:ext cx="1013760" cy="68868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259640" y="188640"/>
            <a:ext cx="7014240" cy="4388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fr-FR" sz="1200" b="1" strike="noStrike" cap="all" spc="-1">
                <a:solidFill>
                  <a:srgbClr val="000000"/>
                </a:solidFill>
                <a:latin typeface="Arial"/>
              </a:rPr>
              <a:t>Modifiez le style du titre</a:t>
            </a:r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17400" y="1512720"/>
            <a:ext cx="7899120" cy="39762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1500" b="0" strike="noStrike" spc="-1">
                <a:solidFill>
                  <a:schemeClr val="accent5"/>
                </a:solidFill>
                <a:latin typeface="Arial"/>
              </a:rPr>
              <a:t>Modifiez les styles du texte du masque</a:t>
            </a:r>
          </a:p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1700" b="1" strike="noStrike" spc="-1">
                <a:solidFill>
                  <a:srgbClr val="F2A900"/>
                </a:solidFill>
                <a:latin typeface="Arial"/>
              </a:rPr>
              <a:t>Deuxième niveau</a:t>
            </a:r>
            <a:endParaRPr lang="fr-FR" sz="1700" b="0" strike="noStrike" spc="-1">
              <a:solidFill>
                <a:schemeClr val="accent5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1000" b="0" strike="noStrike" spc="-1">
                <a:solidFill>
                  <a:srgbClr val="000000"/>
                </a:solidFill>
                <a:latin typeface="Arial"/>
              </a:rPr>
              <a:t>Troisième niveau</a:t>
            </a:r>
            <a:endParaRPr lang="fr-FR" sz="1000" b="0" strike="noStrike" spc="-1">
              <a:solidFill>
                <a:schemeClr val="accent5"/>
              </a:solidFill>
              <a:latin typeface="Arial"/>
            </a:endParaRPr>
          </a:p>
          <a:p>
            <a:pPr marL="171360" lvl="3" indent="-171360">
              <a:lnSpc>
                <a:spcPct val="100000"/>
              </a:lnSpc>
              <a:buClr>
                <a:srgbClr val="F2A900"/>
              </a:buClr>
              <a:buFont typeface="Arial"/>
              <a:buChar char="►"/>
              <a:tabLst>
                <a:tab pos="0" algn="l"/>
              </a:tabLst>
            </a:pPr>
            <a:r>
              <a:rPr lang="fr-FR" sz="1000" b="0" strike="noStrike" spc="-1">
                <a:solidFill>
                  <a:srgbClr val="000000"/>
                </a:solidFill>
                <a:latin typeface="Arial"/>
              </a:rPr>
              <a:t>Quatrième niveau</a:t>
            </a:r>
          </a:p>
          <a:p>
            <a:pPr marL="361800" lvl="4" indent="-171360">
              <a:lnSpc>
                <a:spcPct val="100000"/>
              </a:lnSpc>
              <a:buClr>
                <a:srgbClr val="F2A900"/>
              </a:buClr>
              <a:buFont typeface="Arial"/>
              <a:buChar char="-"/>
              <a:tabLst>
                <a:tab pos="0" algn="l"/>
              </a:tabLst>
            </a:pPr>
            <a:r>
              <a:rPr lang="fr-FR" sz="1000" b="0" strike="noStrike" spc="-1">
                <a:solidFill>
                  <a:srgbClr val="000000"/>
                </a:solidFill>
                <a:latin typeface="Arial"/>
              </a:rPr>
              <a:t>Cinquième niveau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>
          <a:xfrm>
            <a:off x="0" y="6669360"/>
            <a:ext cx="264600" cy="17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lnSpc>
                <a:spcPct val="100000"/>
              </a:lnSpc>
              <a:buNone/>
              <a:defRPr lang="fr-FR" sz="100" b="0" strike="noStrike" spc="-1">
                <a:solidFill>
                  <a:srgbClr val="FFFFFE">
                    <a:alpha val="0"/>
                  </a:srgbClr>
                </a:solidFill>
                <a:latin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lang="fr-FR" sz="100" b="0" strike="noStrike" spc="-1">
                <a:solidFill>
                  <a:srgbClr val="FFFFFE">
                    <a:alpha val="0"/>
                  </a:srgbClr>
                </a:solidFill>
                <a:latin typeface="Arial"/>
              </a:rPr>
              <a:t> </a:t>
            </a:r>
            <a:endParaRPr lang="fr-FR" sz="1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>
          <a:xfrm>
            <a:off x="1778040" y="6060960"/>
            <a:ext cx="5587560" cy="359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>
            <a:lvl1pPr indent="0" algn="r">
              <a:lnSpc>
                <a:spcPct val="100000"/>
              </a:lnSpc>
              <a:buNone/>
              <a:defRPr lang="fr-FR" sz="18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fr-F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100000">
              <a:srgbClr val="FFFFFF"/>
            </a:gs>
            <a:gs pos="100000">
              <a:srgbClr val="7DE9FF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5"/>
          <p:cNvSpPr/>
          <p:nvPr/>
        </p:nvSpPr>
        <p:spPr>
          <a:xfrm>
            <a:off x="5376" y="-7187"/>
            <a:ext cx="9143640" cy="692497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t">
            <a:spAutoFit/>
          </a:bodyPr>
          <a:lstStyle/>
          <a:p>
            <a:pPr>
              <a:lnSpc>
                <a:spcPct val="100000"/>
              </a:lnSpc>
            </a:pPr>
            <a:endParaRPr lang="fr-FR" sz="1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000" b="0" strike="noStrike" spc="-1" dirty="0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</a:pPr>
            <a:endParaRPr lang="fr-FR" sz="1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000" b="0" strike="noStrike" spc="-1" dirty="0">
              <a:solidFill>
                <a:srgbClr val="000000"/>
              </a:solidFill>
              <a:latin typeface="Arial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zh-CN" sz="1000" b="1" dirty="0"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Laboratoire d’accueil : 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CERI EE Centre d'Enseignement de Recherche et d'Innovation Energie Environnement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zh-CN" sz="1000" b="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Ecole Graduée : SMRE 104 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(U-Lille, Centrale Lille Institut, IMT Nord Europe)</a:t>
            </a:r>
          </a:p>
          <a:p>
            <a:pPr>
              <a:lnSpc>
                <a:spcPct val="100000"/>
              </a:lnSpc>
            </a:pPr>
            <a:endParaRPr lang="fr-FR" sz="6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000" b="0" strike="noStrike" spc="-1" dirty="0">
                <a:solidFill>
                  <a:srgbClr val="000000"/>
                </a:solidFill>
                <a:latin typeface="Times New Roman"/>
                <a:ea typeface="Droid Sans Fallback"/>
              </a:rPr>
              <a:t>THÈSE présentée en vue d’obtenir le grade de DOCTEUR</a:t>
            </a:r>
            <a:r>
              <a:rPr lang="fr-FR" sz="1000" b="0" strike="noStrike" spc="-1" dirty="0">
                <a:solidFill>
                  <a:srgbClr val="FF0000"/>
                </a:solidFill>
                <a:latin typeface="Times New Roman"/>
                <a:ea typeface="Droid Sans Fallback"/>
              </a:rPr>
              <a:t> </a:t>
            </a:r>
            <a:r>
              <a:rPr lang="fr-FR" sz="1000" b="0" strike="noStrike" spc="-1" dirty="0">
                <a:solidFill>
                  <a:srgbClr val="000000"/>
                </a:solidFill>
                <a:latin typeface="Times New Roman"/>
                <a:ea typeface="Droid Sans Fallback"/>
              </a:rPr>
              <a:t>en</a:t>
            </a:r>
            <a:r>
              <a:rPr lang="fr-FR" sz="1000" spc="-1" dirty="0">
                <a:solidFill>
                  <a:srgbClr val="000000"/>
                </a:solidFill>
                <a:latin typeface="Times New Roman"/>
                <a:ea typeface="Droid Sans Fallback"/>
              </a:rPr>
              <a:t> Chimie théorique, physique, analytique</a:t>
            </a:r>
          </a:p>
          <a:p>
            <a:pPr algn="ctr">
              <a:lnSpc>
                <a:spcPct val="100000"/>
              </a:lnSpc>
            </a:pPr>
            <a:r>
              <a:rPr lang="fr-FR" sz="600" b="0" strike="noStrike" spc="-1" dirty="0">
                <a:solidFill>
                  <a:srgbClr val="000000"/>
                </a:solidFill>
                <a:latin typeface="Arial"/>
                <a:ea typeface="Droid Sans Fallback"/>
              </a:rPr>
              <a:t>par</a:t>
            </a:r>
            <a:endParaRPr lang="fr-FR" sz="6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600" b="1" strike="noStrike" spc="-1" dirty="0">
                <a:solidFill>
                  <a:srgbClr val="000000"/>
                </a:solidFill>
                <a:latin typeface="Times New Roman"/>
                <a:ea typeface="Droid Sans Fallback"/>
              </a:rPr>
              <a:t>Marius PASCAUD</a:t>
            </a:r>
            <a:endParaRPr lang="fr-FR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800" b="0" strike="noStrike" spc="-1" dirty="0">
                <a:solidFill>
                  <a:srgbClr val="000000"/>
                </a:solidFill>
                <a:latin typeface="Times New Roman"/>
                <a:ea typeface="Droid Sans Fallback"/>
              </a:rPr>
              <a:t>Titre de la thèse : </a:t>
            </a:r>
            <a:endParaRPr lang="fr-FR" sz="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Renseigner les interactions entre l'ammoniac et la </a:t>
            </a:r>
            <a:r>
              <a:rPr lang="fr-FR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polyaniline</a:t>
            </a:r>
            <a:r>
              <a:rPr lang="fr-FR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pour optimiser les performances de capteurs de gaz</a:t>
            </a:r>
          </a:p>
          <a:p>
            <a:pPr algn="ctr">
              <a:lnSpc>
                <a:spcPct val="100000"/>
              </a:lnSpc>
            </a:pPr>
            <a:endParaRPr lang="fr-FR" sz="1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fr-FR" sz="1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Soutenance prévue le jeudi 17 juillet 2025 à 10h00</a:t>
            </a:r>
            <a:br>
              <a:rPr sz="1000" i="1" dirty="0"/>
            </a:br>
            <a:r>
              <a:rPr lang="fr-FR" sz="1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Lieu :   IMT Nord Europe - Bâtiment Laplace - Salle : polyvalente (</a:t>
            </a:r>
            <a:r>
              <a:rPr lang="fr-FR" sz="1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fr-FR" sz="1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</a:t>
            </a:r>
            <a:r>
              <a:rPr lang="fr-FR" sz="1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fr-FR" sz="1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941 rue Charles Bourseul CS 10838 59508 Douai </a:t>
            </a:r>
            <a:br>
              <a:rPr lang="fr-FR" sz="1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12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fr-FR" sz="800" b="1" strike="noStrike" spc="-1" dirty="0">
                <a:solidFill>
                  <a:srgbClr val="000000"/>
                </a:solidFill>
                <a:latin typeface="Times New Roman"/>
                <a:ea typeface="Droid Sans Fallback"/>
              </a:rPr>
              <a:t>Devant le jury d’</a:t>
            </a:r>
            <a:r>
              <a:rPr lang="fr-FR" sz="800" b="1" strike="noStrike" spc="-1" dirty="0" err="1">
                <a:solidFill>
                  <a:srgbClr val="000000"/>
                </a:solidFill>
                <a:latin typeface="Times New Roman"/>
                <a:ea typeface="Droid Sans Fallback"/>
              </a:rPr>
              <a:t>exmen</a:t>
            </a:r>
            <a:r>
              <a:rPr lang="fr-FR" sz="800" b="1" strike="noStrike" spc="-1" dirty="0">
                <a:solidFill>
                  <a:srgbClr val="000000"/>
                </a:solidFill>
                <a:latin typeface="Times New Roman"/>
                <a:ea typeface="Droid Sans Fallback"/>
              </a:rPr>
              <a:t> :</a:t>
            </a:r>
          </a:p>
          <a:p>
            <a:pPr>
              <a:lnSpc>
                <a:spcPct val="100000"/>
              </a:lnSpc>
              <a:tabLst>
                <a:tab pos="1341438" algn="l"/>
                <a:tab pos="3140075" algn="l"/>
                <a:tab pos="4846638" algn="l"/>
              </a:tabLst>
            </a:pPr>
            <a:r>
              <a:rPr lang="fr-FR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Président	 (désigné lors de la soutenance)</a:t>
            </a:r>
            <a:endParaRPr lang="fr-FR" sz="1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tabLst>
                <a:tab pos="1341438" algn="l"/>
                <a:tab pos="3140075" algn="l"/>
                <a:tab pos="4846638" algn="l"/>
              </a:tabLst>
            </a:pPr>
            <a:r>
              <a:rPr lang="fr-FR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Rapporteur 	</a:t>
            </a:r>
            <a:r>
              <a:rPr lang="fr-FR" sz="1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Marcel </a:t>
            </a:r>
            <a:r>
              <a:rPr lang="fr-FR" sz="1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BOUVET</a:t>
            </a:r>
            <a:r>
              <a:rPr lang="fr-FR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,	</a:t>
            </a:r>
            <a:r>
              <a:rPr lang="fr-FR" sz="1000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Professeur,</a:t>
            </a:r>
            <a:r>
              <a:rPr lang="fr-FR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	Univ</a:t>
            </a:r>
            <a:r>
              <a:rPr lang="fr-FR" sz="1000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ersité de Bourgogne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0000"/>
              </a:lnSpc>
              <a:tabLst>
                <a:tab pos="1341438" algn="l"/>
                <a:tab pos="3140075" algn="l"/>
                <a:tab pos="4846638" algn="l"/>
              </a:tabLst>
            </a:pPr>
            <a:r>
              <a:rPr lang="fr-FR" sz="1000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Rapporteure</a:t>
            </a:r>
            <a:r>
              <a:rPr lang="fr-FR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	 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Valérie </a:t>
            </a:r>
            <a:r>
              <a:rPr lang="fr-FR" sz="1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HEQUET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	Professeure,	IMT Atlantique </a:t>
            </a:r>
          </a:p>
          <a:p>
            <a:pPr>
              <a:lnSpc>
                <a:spcPct val="100000"/>
              </a:lnSpc>
              <a:tabLst>
                <a:tab pos="1341438" algn="l"/>
                <a:tab pos="3140075" algn="l"/>
                <a:tab pos="4846638" algn="l"/>
              </a:tabLst>
            </a:pPr>
            <a:r>
              <a:rPr lang="en-US" sz="10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Examinatrice</a:t>
            </a:r>
            <a:r>
              <a:rPr lang="en-US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	</a:t>
            </a:r>
            <a:r>
              <a:rPr lang="fr-FR" sz="1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Sandrine </a:t>
            </a:r>
            <a:r>
              <a:rPr lang="fr-FR" sz="1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BERNARDINI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	Maîtresse de conférences,	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Aix Marseille Université</a:t>
            </a:r>
            <a:endParaRPr lang="fr-FR" sz="1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tabLst>
                <a:tab pos="1341438" algn="l"/>
                <a:tab pos="3140075" algn="l"/>
                <a:tab pos="4846638" algn="l"/>
              </a:tabLst>
            </a:pPr>
            <a:r>
              <a:rPr lang="fr-FR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Examinateur	 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Jean-Paul </a:t>
            </a:r>
            <a:r>
              <a:rPr lang="fr-FR" sz="1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VIRICELLE</a:t>
            </a:r>
            <a:r>
              <a:rPr lang="fr-FR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,	Professeur</a:t>
            </a:r>
            <a:r>
              <a:rPr lang="fr-FR" sz="1000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,</a:t>
            </a:r>
            <a:r>
              <a:rPr lang="fr-FR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	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MINES Saint-Étienne      </a:t>
            </a:r>
          </a:p>
          <a:p>
            <a:pPr>
              <a:lnSpc>
                <a:spcPct val="100000"/>
              </a:lnSpc>
              <a:tabLst>
                <a:tab pos="1341438" algn="l"/>
                <a:tab pos="3140075" algn="l"/>
                <a:tab pos="4846638" algn="l"/>
              </a:tabLst>
            </a:pPr>
            <a:r>
              <a:rPr lang="fr-FR" sz="1000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Co-encadrante de thèse	 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Caroline </a:t>
            </a:r>
            <a:r>
              <a:rPr lang="fr-FR" sz="1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DUC</a:t>
            </a:r>
            <a:r>
              <a:rPr lang="fr-FR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,	</a:t>
            </a:r>
            <a:r>
              <a:rPr lang="fr-FR" sz="1000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Maîtresse de conférences,</a:t>
            </a:r>
            <a:r>
              <a:rPr lang="fr-FR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	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IMT Nord Europe</a:t>
            </a:r>
          </a:p>
          <a:p>
            <a:pPr>
              <a:lnSpc>
                <a:spcPct val="100000"/>
              </a:lnSpc>
              <a:tabLst>
                <a:tab pos="1341438" algn="l"/>
                <a:tab pos="3140075" algn="l"/>
                <a:tab pos="4846638" algn="l"/>
              </a:tabLst>
            </a:pP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Co-encadrant de thèse	 Emmanouil </a:t>
            </a:r>
            <a:r>
              <a:rPr lang="fr-FR" sz="1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ROMANIAS,	</a:t>
            </a:r>
            <a:r>
              <a:rPr lang="fr-FR" sz="1000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Maître de conférences HDR,</a:t>
            </a:r>
            <a:r>
              <a:rPr lang="fr-FR" sz="1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IMT Nord Europe       </a:t>
            </a:r>
            <a:endParaRPr lang="fr-FR" sz="1000" b="0" strike="noStrike" spc="-1" dirty="0">
              <a:solidFill>
                <a:srgbClr val="000000"/>
              </a:solidFill>
              <a:latin typeface="Times New Roman" panose="02020603050405020304" pitchFamily="18" charset="0"/>
              <a:ea typeface="Droid Sans Fallback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tabLst>
                <a:tab pos="1341438" algn="l"/>
                <a:tab pos="3140075" algn="l"/>
                <a:tab pos="4846638" algn="l"/>
              </a:tabLst>
            </a:pPr>
            <a:r>
              <a:rPr lang="fr-FR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Directeur de thèse 	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Frédéric </a:t>
            </a:r>
            <a:r>
              <a:rPr lang="fr-FR" sz="1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THEVENET</a:t>
            </a:r>
            <a:r>
              <a:rPr lang="fr-FR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,	Professeur,	IMT Nord Europe </a:t>
            </a:r>
            <a:endParaRPr lang="fr-FR" sz="1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tabLst>
                <a:tab pos="1341438" algn="l"/>
                <a:tab pos="3140075" algn="l"/>
                <a:tab pos="4846638" algn="l"/>
              </a:tabLst>
            </a:pPr>
            <a:r>
              <a:rPr lang="fr-FR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Invité	 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Pascal </a:t>
            </a:r>
            <a:r>
              <a:rPr lang="fr-FR" sz="1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KALUZNY</a:t>
            </a:r>
            <a:r>
              <a:rPr lang="fr-FR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,	Docteur,	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Groupe TERA </a:t>
            </a:r>
          </a:p>
          <a:p>
            <a:pPr>
              <a:lnSpc>
                <a:spcPct val="100000"/>
              </a:lnSpc>
              <a:tabLst>
                <a:tab pos="1341438" algn="l"/>
                <a:tab pos="3140075" algn="l"/>
                <a:tab pos="4846638" algn="l"/>
              </a:tabLst>
            </a:pP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Invité	 Alexis </a:t>
            </a:r>
            <a:r>
              <a:rPr lang="fr-FR" sz="1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VLANDAS,</a:t>
            </a:r>
            <a:r>
              <a:rPr lang="fr-FR" sz="1000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 	Chargé de recherche, </a:t>
            </a:r>
            <a:r>
              <a:rPr lang="fr-FR" sz="1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Université de Lille – CNRS</a:t>
            </a:r>
          </a:p>
          <a:p>
            <a:pPr>
              <a:lnSpc>
                <a:spcPct val="100000"/>
              </a:lnSpc>
              <a:tabLst>
                <a:tab pos="1341438" algn="l"/>
                <a:tab pos="3140075" algn="l"/>
                <a:tab pos="4846638" algn="l"/>
              </a:tabLst>
            </a:pP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lang="fr-FR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 </a:t>
            </a:r>
            <a:endParaRPr lang="fr-FR" sz="1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tabLst>
                <a:tab pos="1341438" algn="l"/>
                <a:tab pos="3768725" algn="l"/>
                <a:tab pos="5740400" algn="l"/>
              </a:tabLst>
            </a:pPr>
            <a:r>
              <a:rPr lang="fr-F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900" b="0" strike="noStrike" spc="-1" dirty="0">
                <a:solidFill>
                  <a:srgbClr val="000000"/>
                </a:solidFill>
                <a:latin typeface="Times New Roman"/>
                <a:ea typeface="Droid Sans Fallback"/>
              </a:rPr>
              <a:t> </a:t>
            </a:r>
            <a:r>
              <a:rPr lang="fr-FR" sz="1000" b="1" strike="noStrike" spc="-1" dirty="0">
                <a:solidFill>
                  <a:srgbClr val="00B0F0"/>
                </a:solidFill>
                <a:latin typeface="Times New Roman"/>
                <a:ea typeface="Droid Sans Fallback"/>
              </a:rPr>
              <a:t>Résumé</a:t>
            </a:r>
          </a:p>
          <a:p>
            <a:pPr>
              <a:lnSpc>
                <a:spcPct val="100000"/>
              </a:lnSpc>
              <a:tabLst>
                <a:tab pos="1524000" algn="l"/>
                <a:tab pos="3768725" algn="l"/>
                <a:tab pos="5740400" algn="l"/>
              </a:tabLst>
            </a:pPr>
            <a:endParaRPr lang="fr-FR" sz="9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1346040" algn="l"/>
                <a:tab pos="3049560" algn="l"/>
              </a:tabLst>
            </a:pP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capteurs d'ammoniac gazeux (NH</a:t>
            </a:r>
            <a:r>
              <a:rPr lang="fr-FR" sz="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basés sur la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polyaniline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dopée (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dPAni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ont démontré un grand potentiel pour répondre aux besoins de l'industrie en matière de détection de NH</a:t>
            </a:r>
            <a:r>
              <a:rPr lang="fr-FR" sz="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Cependant, leurs limites de détection restent supérieures au seuil cible (environ 1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ppb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Cette thèse étudie les interactions de NH</a:t>
            </a:r>
            <a:r>
              <a:rPr lang="fr-FR" sz="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avec les capteurs de gaz à base de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dPAni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aux niveaux macroscopique et moléculaire. Cette double perspective vise à mettre en évidence les mécanismes qui déterminent la performance des capteurs à base de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dPAni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pour la détection de NH</a:t>
            </a:r>
            <a:r>
              <a:rPr lang="fr-FR" sz="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à fournir des recommandations pour les formulations futures des capteurs de NH</a:t>
            </a:r>
            <a:r>
              <a:rPr lang="fr-FR" sz="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basés sur la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dPAni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La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dPAni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utilisée dans cette thèse est composée de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polyaniline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d'acide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camphorsulfonique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d'acide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dichloroacétique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fabrication de ce matériau est détaillée et la morphologie et la composition de sa surface sont caractérisées. Une cellule de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Knudsen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 utilisée pour étudier sous vide les interactions moléculaires entre la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dPAni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le NH</a:t>
            </a:r>
            <a:r>
              <a:rPr lang="fr-FR" sz="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 des gaz de sonde. Ces expériences confirment la nature acide de la surface de la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dPAni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permettent de quantifier la capture de NH</a:t>
            </a:r>
            <a:r>
              <a:rPr lang="fr-FR" sz="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 la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dPAni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Sur la base de ces résultats, un nouveau dispositif expérimental est développé et validé. Il permet de suivre simultanément les interactions entre le NH</a:t>
            </a:r>
            <a:r>
              <a:rPr lang="fr-FR" sz="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la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dPAni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(i) au niveau moléculaire (capture du NH</a:t>
            </a:r>
            <a:r>
              <a:rPr lang="fr-FR" sz="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 la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dPAni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et (ii) au niveau macroscopique (variations de la résistance électrique des capteurs à base de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dPAni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Grâce à ce dispositif, la relation entre la capture de NH</a:t>
            </a:r>
            <a:r>
              <a:rPr lang="fr-FR" sz="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la réponse du capteur est étudiée en fonction de l'humidité. La capacité de chaque molécule de NH</a:t>
            </a:r>
            <a:r>
              <a:rPr lang="fr-FR" sz="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capturée par la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dPAni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à induire une réponse du capteur est quantifiée à l'aide d'une nouvelle grandeur, l'efficacité de transduction (%.molécule</a:t>
            </a:r>
            <a:r>
              <a:rPr lang="fr-FR" sz="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Ce travail prouve que l'efficacité de transduction est impactée par l'humidité. Ces résultats apportent un éclairage nouveau sur les interactions fondamentales entre le NH</a:t>
            </a:r>
            <a:r>
              <a:rPr lang="fr-FR" sz="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la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dPAni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Des leviers potentiels sont identifiés pour améliorer la sensibilité des futurs capteurs à base de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dPAni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En conclusion, ce travail souligne l'importance d’associer des études fondamentales au niveau moléculaire avec des études macroscopiques de performance des capteurs. Cette approche globale a permis de mieux comprendre les mécanismes de détection des capteurs à base de </a:t>
            </a:r>
            <a:r>
              <a:rPr lang="fr-F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dPAni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offre des pistes pour l'optimisation de leurs performances pour la détection du NH</a:t>
            </a:r>
            <a:r>
              <a:rPr lang="fr-FR" sz="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9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2808000" y="25200"/>
            <a:ext cx="3528000" cy="848859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fr-FR" sz="1900" b="1" strike="noStrike" cap="all" spc="-1" dirty="0">
                <a:solidFill>
                  <a:srgbClr val="000000"/>
                </a:solidFill>
                <a:latin typeface="Arial"/>
              </a:rPr>
              <a:t>AVIS de </a:t>
            </a:r>
            <a:br>
              <a:rPr sz="1900" dirty="0"/>
            </a:br>
            <a:r>
              <a:rPr lang="fr-FR" sz="1900" b="1" strike="noStrike" cap="all" spc="-1" dirty="0">
                <a:solidFill>
                  <a:srgbClr val="000000"/>
                </a:solidFill>
                <a:latin typeface="Arial"/>
              </a:rPr>
              <a:t>Soutenance de thèse</a:t>
            </a:r>
            <a:endParaRPr lang="fr-FR" sz="19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AutoShape 3"/>
          <p:cNvSpPr/>
          <p:nvPr/>
        </p:nvSpPr>
        <p:spPr>
          <a:xfrm>
            <a:off x="7775280" y="196920"/>
            <a:ext cx="576000" cy="564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A25A5B-A787-42A8-B00B-9FC6C16A7F6F}"/>
              </a:ext>
            </a:extLst>
          </p:cNvPr>
          <p:cNvSpPr/>
          <p:nvPr/>
        </p:nvSpPr>
        <p:spPr>
          <a:xfrm>
            <a:off x="80683" y="80683"/>
            <a:ext cx="1250576" cy="793376"/>
          </a:xfrm>
          <a:prstGeom prst="rect">
            <a:avLst/>
          </a:prstGeom>
          <a:solidFill>
            <a:schemeClr val="accent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C9D19EDB-9974-40BB-A4D7-DCA87F5DB7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24" y="55772"/>
            <a:ext cx="1967463" cy="76494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MT Atlantique">
  <a:themeElements>
    <a:clrScheme name="PPT IMT LILLE">
      <a:dk1>
        <a:srgbClr val="000000"/>
      </a:dk1>
      <a:lt1>
        <a:srgbClr val="FFFFFF"/>
      </a:lt1>
      <a:dk2>
        <a:srgbClr val="D9E1E2"/>
      </a:dk2>
      <a:lt2>
        <a:srgbClr val="F2A900"/>
      </a:lt2>
      <a:accent1>
        <a:srgbClr val="00B8DE"/>
      </a:accent1>
      <a:accent2>
        <a:srgbClr val="D9E1E2"/>
      </a:accent2>
      <a:accent3>
        <a:srgbClr val="0C2340"/>
      </a:accent3>
      <a:accent4>
        <a:srgbClr val="9B9B9B"/>
      </a:accent4>
      <a:accent5>
        <a:srgbClr val="878787"/>
      </a:accent5>
      <a:accent6>
        <a:srgbClr val="595959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9E1E2"/>
      </a:dk2>
      <a:lt2>
        <a:srgbClr val="F2A900"/>
      </a:lt2>
      <a:accent1>
        <a:srgbClr val="00B8DE"/>
      </a:accent1>
      <a:accent2>
        <a:srgbClr val="D9E1E2"/>
      </a:accent2>
      <a:accent3>
        <a:srgbClr val="0C2340"/>
      </a:accent3>
      <a:accent4>
        <a:srgbClr val="9B9B9B"/>
      </a:accent4>
      <a:accent5>
        <a:srgbClr val="878787"/>
      </a:accent5>
      <a:accent6>
        <a:srgbClr val="595959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5261</TotalTime>
  <Words>681</Words>
  <Application>Microsoft Office PowerPoint</Application>
  <PresentationFormat>Affichage à l'écran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IMT Atlantique</vt:lpstr>
      <vt:lpstr>AVIS de  Soutenance de thèse</vt:lpstr>
    </vt:vector>
  </TitlesOfParts>
  <Manager>IMT</Manager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IMT</dc:subject>
  <dc:creator>Emmanuel Lemelin</dc:creator>
  <cp:lastModifiedBy>CHARLET Christine</cp:lastModifiedBy>
  <cp:revision>665</cp:revision>
  <cp:lastPrinted>2025-05-27T07:51:58Z</cp:lastPrinted>
  <dcterms:created xsi:type="dcterms:W3CDTF">2017-02-14T10:24:51Z</dcterms:created>
  <dcterms:modified xsi:type="dcterms:W3CDTF">2025-07-01T13:28:00Z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Affichage à l'écran (4:3)</vt:lpwstr>
  </property>
  <property fmtid="{D5CDD505-2E9C-101B-9397-08002B2CF9AE}" pid="4" name="Slides">
    <vt:i4>1</vt:i4>
  </property>
</Properties>
</file>