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E4117F6-E8AC-48D7-B5B6-226910CADD33}">
          <p14:sldIdLst>
            <p14:sldId id="25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04" autoAdjust="0"/>
  </p:normalViewPr>
  <p:slideViewPr>
    <p:cSldViewPr snapToGrid="0" showGuides="1">
      <p:cViewPr varScale="1">
        <p:scale>
          <a:sx n="92" d="100"/>
          <a:sy n="92" d="100"/>
        </p:scale>
        <p:origin x="1470" y="6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dirty="0">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26642" y="33924"/>
            <a:ext cx="9143640" cy="6971139"/>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gn="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r>
              <a:rPr lang="fr-FR" sz="1000" b="1" spc="-1" dirty="0">
                <a:solidFill>
                  <a:srgbClr val="000000"/>
                </a:solidFill>
                <a:latin typeface="Times New Roman"/>
                <a:ea typeface="Droid Sans Fallback"/>
              </a:rPr>
              <a:t>Laboratoire d’accueil : </a:t>
            </a:r>
            <a:r>
              <a:rPr lang="fr-FR" sz="1000" dirty="0">
                <a:latin typeface="Times New Roman" panose="02020603050405020304" pitchFamily="18" charset="0"/>
                <a:cs typeface="Times New Roman" panose="02020603050405020304" pitchFamily="18" charset="0"/>
              </a:rPr>
              <a:t>CERI MP – Centre d’Enseignement de Recherche et d’Innovation Matériaux et Procédés</a:t>
            </a:r>
            <a:endParaRPr lang="fr-FR" sz="1000" spc="-1" dirty="0">
              <a:solidFill>
                <a:srgbClr val="000000"/>
              </a:solidFill>
              <a:latin typeface="Times New Roman" panose="02020603050405020304" pitchFamily="18" charset="0"/>
              <a:cs typeface="Times New Roman" panose="02020603050405020304" pitchFamily="18" charset="0"/>
            </a:endParaRPr>
          </a:p>
          <a:p>
            <a:pPr>
              <a:lnSpc>
                <a:spcPct val="100000"/>
              </a:lnSpc>
            </a:pPr>
            <a:r>
              <a:rPr lang="fr-FR" sz="1000" b="1" spc="-1" dirty="0">
                <a:solidFill>
                  <a:srgbClr val="000000"/>
                </a:solidFill>
                <a:latin typeface="Times New Roman"/>
                <a:ea typeface="Droid Sans Fallback"/>
              </a:rPr>
              <a:t>Ecole Graduée : ENGSYS Sciences de l’ingénierie et des systèmes </a:t>
            </a:r>
            <a:r>
              <a:rPr lang="fr-FR" sz="1000" spc="-1" dirty="0">
                <a:solidFill>
                  <a:srgbClr val="000000"/>
                </a:solidFill>
                <a:latin typeface="Times New Roman"/>
                <a:ea typeface="Droid Sans Fallback"/>
              </a:rPr>
              <a:t>(U-Lille, Centrale Lille Institut, IMT Nord Europe)</a:t>
            </a:r>
            <a:endParaRPr lang="fr-FR" sz="1000" spc="-1" dirty="0">
              <a:solidFill>
                <a:srgbClr val="000000"/>
              </a:solidFill>
            </a:endParaRPr>
          </a:p>
          <a:p>
            <a:pPr>
              <a:lnSpc>
                <a:spcPct val="100000"/>
              </a:lnSpc>
            </a:pPr>
            <a:endParaRPr lang="fr-FR" sz="600" spc="-1" dirty="0">
              <a:solidFill>
                <a:srgbClr val="000000"/>
              </a:solidFill>
            </a:endParaRPr>
          </a:p>
          <a:p>
            <a:pPr algn="ctr">
              <a:lnSpc>
                <a:spcPct val="100000"/>
              </a:lnSpc>
            </a:pPr>
            <a:r>
              <a:rPr lang="fr-FR" sz="1000" spc="-1" dirty="0">
                <a:solidFill>
                  <a:srgbClr val="000000"/>
                </a:solidFill>
                <a:latin typeface="Times New Roman"/>
                <a:ea typeface="Droid Sans Fallback"/>
              </a:rPr>
              <a:t>THÈSE présentée en vue d’obtenir le grade de DOCTEUR</a:t>
            </a:r>
            <a:r>
              <a:rPr lang="fr-FR" sz="1000" spc="-1" dirty="0">
                <a:solidFill>
                  <a:srgbClr val="FF0000"/>
                </a:solidFill>
                <a:latin typeface="Times New Roman"/>
                <a:ea typeface="Droid Sans Fallback"/>
              </a:rPr>
              <a:t> </a:t>
            </a:r>
            <a:r>
              <a:rPr lang="fr-FR" sz="1000" spc="-1" dirty="0">
                <a:solidFill>
                  <a:srgbClr val="000000"/>
                </a:solidFill>
                <a:latin typeface="Times New Roman"/>
                <a:ea typeface="Droid Sans Fallback"/>
              </a:rPr>
              <a:t>en </a:t>
            </a:r>
            <a:r>
              <a:rPr lang="fr-FR" sz="1000" dirty="0">
                <a:latin typeface="Times New Roman" panose="02020603050405020304" pitchFamily="18" charset="0"/>
                <a:cs typeface="Times New Roman" panose="02020603050405020304" pitchFamily="18" charset="0"/>
              </a:rPr>
              <a:t>Mécanique des solides, des matériaux, des structures et des surfaces</a:t>
            </a:r>
            <a:endParaRPr lang="fr-FR" sz="1000" spc="-1" dirty="0">
              <a:solidFill>
                <a:srgbClr val="000000"/>
              </a:solidFill>
              <a:latin typeface="Times New Roman" panose="02020603050405020304" pitchFamily="18" charset="0"/>
              <a:ea typeface="Droid Sans Fallback"/>
              <a:cs typeface="Times New Roman" panose="02020603050405020304" pitchFamily="18" charset="0"/>
            </a:endParaRPr>
          </a:p>
          <a:p>
            <a:pPr algn="ctr">
              <a:lnSpc>
                <a:spcPct val="100000"/>
              </a:lnSpc>
            </a:pPr>
            <a:r>
              <a:rPr lang="fr-FR" sz="600" spc="-1" dirty="0">
                <a:solidFill>
                  <a:srgbClr val="000000"/>
                </a:solidFill>
                <a:ea typeface="Droid Sans Fallback"/>
              </a:rPr>
              <a:t>par</a:t>
            </a:r>
            <a:endParaRPr lang="fr-FR" sz="600" spc="-1" dirty="0">
              <a:solidFill>
                <a:srgbClr val="000000"/>
              </a:solidFill>
            </a:endParaRPr>
          </a:p>
          <a:p>
            <a:pPr algn="ctr">
              <a:lnSpc>
                <a:spcPct val="100000"/>
              </a:lnSpc>
            </a:pPr>
            <a:r>
              <a:rPr lang="fr-FR" sz="1400" b="1" dirty="0">
                <a:latin typeface="Times New Roman" panose="02020603050405020304" pitchFamily="18" charset="0"/>
                <a:cs typeface="Times New Roman" panose="02020603050405020304" pitchFamily="18" charset="0"/>
              </a:rPr>
              <a:t>Izat KHALED</a:t>
            </a:r>
          </a:p>
          <a:p>
            <a:pPr algn="ctr">
              <a:lnSpc>
                <a:spcPct val="100000"/>
              </a:lnSpc>
            </a:pPr>
            <a:r>
              <a:rPr lang="fr-FR" altLang="zh-CN" sz="800" dirty="0">
                <a:latin typeface="Times New Roman" panose="02020603050405020304" pitchFamily="18" charset="0"/>
                <a:ea typeface="Droid Sans Fallback"/>
                <a:cs typeface="Times New Roman" panose="02020603050405020304" pitchFamily="18" charset="0"/>
              </a:rPr>
              <a:t>DOCTORAT de l’IMT NORD EUROPE</a:t>
            </a:r>
          </a:p>
          <a:p>
            <a:pPr algn="ctr">
              <a:lnSpc>
                <a:spcPct val="100000"/>
              </a:lnSpc>
            </a:pPr>
            <a:r>
              <a:rPr lang="fr-FR" sz="800" spc="-1" dirty="0">
                <a:solidFill>
                  <a:srgbClr val="000000"/>
                </a:solidFill>
                <a:latin typeface="Times New Roman"/>
                <a:ea typeface="Droid Sans Fallback"/>
              </a:rPr>
              <a:t>Titre de la thèse : </a:t>
            </a:r>
          </a:p>
          <a:p>
            <a:pPr algn="ctr">
              <a:lnSpc>
                <a:spcPct val="100000"/>
              </a:lnSpc>
            </a:pPr>
            <a:endParaRPr lang="fr-FR" sz="800" spc="-1" dirty="0">
              <a:solidFill>
                <a:srgbClr val="000000"/>
              </a:solidFill>
            </a:endParaRPr>
          </a:p>
          <a:p>
            <a:pPr algn="ctr">
              <a:lnSpc>
                <a:spcPct val="100000"/>
              </a:lnSpc>
            </a:pPr>
            <a:r>
              <a:rPr lang="fr-FR" sz="1200" b="1" i="1" dirty="0">
                <a:latin typeface="Times New Roman" panose="02020603050405020304" pitchFamily="18" charset="0"/>
                <a:cs typeface="Times New Roman" panose="02020603050405020304" pitchFamily="18" charset="0"/>
              </a:rPr>
              <a:t>Modélisation du comportement mécanique d’un équipement en service sous endommagements progressifs : vers un jumeau numérique d’appareil à pression</a:t>
            </a:r>
          </a:p>
          <a:p>
            <a:pPr algn="ctr">
              <a:lnSpc>
                <a:spcPct val="100000"/>
              </a:lnSpc>
            </a:pPr>
            <a:r>
              <a:rPr lang="fr-FR" sz="1200" b="1" i="1" dirty="0">
                <a:solidFill>
                  <a:srgbClr val="0070C0"/>
                </a:solidFill>
                <a:latin typeface="Times New Roman" panose="02020603050405020304" pitchFamily="18" charset="0"/>
                <a:cs typeface="Times New Roman" panose="02020603050405020304" pitchFamily="18" charset="0"/>
              </a:rPr>
              <a:t>Soutenance prévue le vendredi 18 juillet 2025 à 14h00</a:t>
            </a:r>
            <a:br>
              <a:rPr lang="fr-FR" sz="1200" b="1" i="1" dirty="0">
                <a:solidFill>
                  <a:srgbClr val="0070C0"/>
                </a:solidFill>
                <a:latin typeface="Times New Roman" panose="02020603050405020304" pitchFamily="18" charset="0"/>
                <a:cs typeface="Times New Roman" panose="02020603050405020304" pitchFamily="18" charset="0"/>
              </a:rPr>
            </a:br>
            <a:r>
              <a:rPr lang="fr-FR" sz="1200" b="1" i="1" dirty="0">
                <a:solidFill>
                  <a:srgbClr val="0070C0"/>
                </a:solidFill>
                <a:latin typeface="Times New Roman" panose="02020603050405020304" pitchFamily="18" charset="0"/>
                <a:cs typeface="Times New Roman" panose="02020603050405020304" pitchFamily="18" charset="0"/>
              </a:rPr>
              <a:t>Lieu :  IMT Nord Europe – Salle : LG-Amphi GCE – Le </a:t>
            </a:r>
            <a:r>
              <a:rPr lang="fr-FR" sz="1200" b="1" i="1" dirty="0" err="1">
                <a:solidFill>
                  <a:srgbClr val="0070C0"/>
                </a:solidFill>
                <a:latin typeface="Times New Roman" panose="02020603050405020304" pitchFamily="18" charset="0"/>
                <a:cs typeface="Times New Roman" panose="02020603050405020304" pitchFamily="18" charset="0"/>
              </a:rPr>
              <a:t>Châtelier</a:t>
            </a:r>
            <a:r>
              <a:rPr lang="fr-FR" sz="1200" b="1" i="1" dirty="0">
                <a:solidFill>
                  <a:srgbClr val="0070C0"/>
                </a:solidFill>
                <a:latin typeface="Times New Roman" panose="02020603050405020304" pitchFamily="18" charset="0"/>
                <a:cs typeface="Times New Roman" panose="02020603050405020304" pitchFamily="18" charset="0"/>
              </a:rPr>
              <a:t> - 764, boulevard </a:t>
            </a:r>
            <a:r>
              <a:rPr lang="fr-FR" sz="1200" b="1" i="1" dirty="0" err="1">
                <a:solidFill>
                  <a:srgbClr val="0070C0"/>
                </a:solidFill>
                <a:latin typeface="Times New Roman" panose="02020603050405020304" pitchFamily="18" charset="0"/>
                <a:cs typeface="Times New Roman" panose="02020603050405020304" pitchFamily="18" charset="0"/>
              </a:rPr>
              <a:t>Lahure</a:t>
            </a:r>
            <a:r>
              <a:rPr lang="fr-FR" sz="1200" b="1" i="1" dirty="0">
                <a:solidFill>
                  <a:srgbClr val="0070C0"/>
                </a:solidFill>
                <a:latin typeface="Times New Roman" panose="02020603050405020304" pitchFamily="18" charset="0"/>
                <a:cs typeface="Times New Roman" panose="02020603050405020304" pitchFamily="18" charset="0"/>
              </a:rPr>
              <a:t> - 59500 Douai </a:t>
            </a:r>
            <a:br>
              <a:rPr lang="fr-FR" sz="1200" b="1" i="1" dirty="0">
                <a:solidFill>
                  <a:srgbClr val="0070C0"/>
                </a:solidFill>
                <a:latin typeface="Times New Roman" panose="02020603050405020304" pitchFamily="18" charset="0"/>
                <a:cs typeface="Times New Roman" panose="02020603050405020304" pitchFamily="18" charset="0"/>
              </a:rPr>
            </a:br>
            <a:r>
              <a:rPr lang="fr-FR" sz="800" b="1" spc="-1" dirty="0">
                <a:solidFill>
                  <a:srgbClr val="000000"/>
                </a:solidFill>
                <a:latin typeface="Times New Roman"/>
                <a:ea typeface="Droid Sans Fallback"/>
              </a:rPr>
              <a:t>Devant le jury d’examen :</a:t>
            </a:r>
            <a:endParaRPr lang="fr-FR" sz="800" spc="-1" dirty="0">
              <a:solidFill>
                <a:srgbClr val="000000"/>
              </a:solidFill>
            </a:endParaRPr>
          </a:p>
          <a:p>
            <a:pPr>
              <a:lnSpc>
                <a:spcPct val="100000"/>
              </a:lnSpc>
              <a:tabLst>
                <a:tab pos="1524000" algn="l"/>
                <a:tab pos="3768725" algn="l"/>
                <a:tab pos="57404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Président	 (désigné lors de la soutenance)</a:t>
            </a:r>
            <a:endParaRPr lang="fr-FR" sz="1000"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1000" spc="-1" dirty="0" err="1">
                <a:solidFill>
                  <a:srgbClr val="000000"/>
                </a:solidFill>
                <a:latin typeface="Times New Roman" panose="02020603050405020304" pitchFamily="18" charset="0"/>
                <a:ea typeface="Droid Sans Fallback"/>
                <a:cs typeface="Times New Roman" panose="02020603050405020304" pitchFamily="18" charset="0"/>
              </a:rPr>
              <a:t>Rapporteure</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Delphine  </a:t>
            </a:r>
            <a:r>
              <a:rPr lang="fr-FR" sz="1000" cap="all" dirty="0">
                <a:latin typeface="Times New Roman" panose="02020603050405020304" pitchFamily="18" charset="0"/>
                <a:cs typeface="Times New Roman" panose="02020603050405020304" pitchFamily="18" charset="0"/>
              </a:rPr>
              <a:t>BRANCHERIE</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Professeure</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Université de Technologie de Compiègne (UTC)       </a:t>
            </a:r>
            <a:endParaRPr lang="fr-FR" sz="1000" spc="-1" dirty="0">
              <a:solidFill>
                <a:srgbClr val="000000"/>
              </a:solidFill>
              <a:latin typeface="Times New Roman" panose="02020603050405020304" pitchFamily="18" charset="0"/>
              <a:cs typeface="Times New Roman" panose="02020603050405020304" pitchFamily="18" charset="0"/>
            </a:endParaRPr>
          </a:p>
          <a:p>
            <a:pPr>
              <a:tabLst>
                <a:tab pos="1524000" algn="l"/>
                <a:tab pos="3768725" algn="l"/>
                <a:tab pos="5740400" algn="l"/>
              </a:tabLst>
            </a:pPr>
            <a:r>
              <a:rPr lang="fr-FR" sz="1000" spc="-1" dirty="0" err="1">
                <a:solidFill>
                  <a:srgbClr val="000000"/>
                </a:solidFill>
                <a:latin typeface="Times New Roman" panose="02020603050405020304" pitchFamily="18" charset="0"/>
                <a:ea typeface="Droid Sans Fallback"/>
                <a:cs typeface="Times New Roman" panose="02020603050405020304" pitchFamily="18" charset="0"/>
              </a:rPr>
              <a:t>Rapporteure</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Leila  </a:t>
            </a:r>
            <a:r>
              <a:rPr lang="fr-FR" sz="1000" cap="all" dirty="0">
                <a:latin typeface="Times New Roman" panose="02020603050405020304" pitchFamily="18" charset="0"/>
                <a:cs typeface="Times New Roman" panose="02020603050405020304" pitchFamily="18" charset="0"/>
              </a:rPr>
              <a:t>KHALIJ</a:t>
            </a:r>
            <a:r>
              <a:rPr lang="fr-FR" sz="1000" dirty="0">
                <a:latin typeface="Times New Roman" panose="02020603050405020304" pitchFamily="18" charset="0"/>
                <a:cs typeface="Times New Roman" panose="02020603050405020304" pitchFamily="18" charset="0"/>
              </a:rPr>
              <a:t>, 	Maîtresse de conférences,	Institut national des sciences appliquées (INSA)         </a:t>
            </a:r>
            <a:endParaRPr lang="en-US" sz="1000"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524000" algn="l"/>
                <a:tab pos="3768725" algn="l"/>
                <a:tab pos="5740400" algn="l"/>
              </a:tabLst>
            </a:pPr>
            <a:r>
              <a:rPr lang="en-US" sz="1000" spc="-1" dirty="0" err="1">
                <a:solidFill>
                  <a:srgbClr val="000000"/>
                </a:solidFill>
                <a:latin typeface="Times New Roman" panose="02020603050405020304" pitchFamily="18" charset="0"/>
                <a:ea typeface="Droid Sans Fallback"/>
                <a:cs typeface="Times New Roman" panose="02020603050405020304" pitchFamily="18" charset="0"/>
              </a:rPr>
              <a:t>Examinatrice</a:t>
            </a:r>
            <a:r>
              <a:rPr lang="en-US" sz="1000"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Emmanuelle  </a:t>
            </a:r>
            <a:r>
              <a:rPr lang="fr-FR" sz="1000" cap="all" dirty="0">
                <a:latin typeface="Times New Roman" panose="02020603050405020304" pitchFamily="18" charset="0"/>
                <a:cs typeface="Times New Roman" panose="02020603050405020304" pitchFamily="18" charset="0"/>
              </a:rPr>
              <a:t>ABISSET-CHAVANNE</a:t>
            </a:r>
            <a:r>
              <a:rPr lang="fr-FR" sz="1000" dirty="0">
                <a:latin typeface="Times New Roman" panose="02020603050405020304" pitchFamily="18" charset="0"/>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Professeure,	</a:t>
            </a:r>
            <a:r>
              <a:rPr lang="fr-FR" sz="1000" dirty="0">
                <a:latin typeface="Times New Roman" panose="02020603050405020304" pitchFamily="18" charset="0"/>
                <a:cs typeface="Times New Roman" panose="02020603050405020304" pitchFamily="18" charset="0"/>
              </a:rPr>
              <a:t>École Nationale Supérieure d'Arts et Métiers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Examinateur	</a:t>
            </a:r>
            <a:r>
              <a:rPr lang="fr-FR" sz="1000" dirty="0">
                <a:latin typeface="Times New Roman" panose="02020603050405020304" pitchFamily="18" charset="0"/>
                <a:cs typeface="Times New Roman" panose="02020603050405020304" pitchFamily="18" charset="0"/>
              </a:rPr>
              <a:t> Mohamed </a:t>
            </a:r>
            <a:r>
              <a:rPr lang="fr-FR" sz="1000" cap="all" dirty="0">
                <a:latin typeface="Times New Roman" panose="02020603050405020304" pitchFamily="18" charset="0"/>
                <a:cs typeface="Times New Roman" panose="02020603050405020304" pitchFamily="18" charset="0"/>
              </a:rPr>
              <a:t>BENNEBACH,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Docteur,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Centre Technique des Industries Mécaniques (CETIM) </a:t>
            </a:r>
            <a:endParaRPr lang="fr-FR" sz="1000"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524000" algn="l"/>
                <a:tab pos="3768725" algn="l"/>
                <a:tab pos="57404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Examinateur	 </a:t>
            </a:r>
            <a:r>
              <a:rPr lang="fr-FR" sz="1000" dirty="0" err="1">
                <a:latin typeface="Times New Roman" panose="02020603050405020304" pitchFamily="18" charset="0"/>
                <a:cs typeface="Times New Roman" panose="02020603050405020304" pitchFamily="18" charset="0"/>
              </a:rPr>
              <a:t>Vasiukov</a:t>
            </a:r>
            <a:r>
              <a:rPr lang="fr-FR" sz="1000" dirty="0">
                <a:latin typeface="Times New Roman" panose="02020603050405020304" pitchFamily="18" charset="0"/>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DMYTRO</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Maître de conférences,	</a:t>
            </a:r>
            <a:r>
              <a:rPr lang="fr-FR" sz="1000" dirty="0">
                <a:latin typeface="Times New Roman" panose="02020603050405020304" pitchFamily="18" charset="0"/>
                <a:cs typeface="Times New Roman" panose="02020603050405020304" pitchFamily="18" charset="0"/>
              </a:rPr>
              <a:t>IMT Nord Europe   </a:t>
            </a:r>
          </a:p>
          <a:p>
            <a:pPr>
              <a:lnSpc>
                <a:spcPct val="100000"/>
              </a:lnSpc>
              <a:tabLst>
                <a:tab pos="1524000" algn="l"/>
                <a:tab pos="3768725" algn="l"/>
                <a:tab pos="5740400" algn="l"/>
              </a:tabLst>
            </a:pPr>
            <a:r>
              <a:rPr lang="fr-FR" sz="1000" dirty="0">
                <a:latin typeface="Times New Roman" panose="02020603050405020304" pitchFamily="18" charset="0"/>
                <a:cs typeface="Times New Roman" panose="02020603050405020304" pitchFamily="18" charset="0"/>
              </a:rPr>
              <a:t>Examinateur	 Fabien  </a:t>
            </a:r>
            <a:r>
              <a:rPr lang="fr-FR" sz="1000" cap="all" dirty="0">
                <a:latin typeface="Times New Roman" panose="02020603050405020304" pitchFamily="18" charset="0"/>
                <a:cs typeface="Times New Roman" panose="02020603050405020304" pitchFamily="18" charset="0"/>
              </a:rPr>
              <a:t>SOULIE,</a:t>
            </a:r>
            <a:r>
              <a:rPr lang="fr-FR" sz="1000" dirty="0">
                <a:latin typeface="Times New Roman" panose="02020603050405020304" pitchFamily="18" charset="0"/>
                <a:cs typeface="Times New Roman" panose="02020603050405020304" pitchFamily="18" charset="0"/>
              </a:rPr>
              <a:t>	Professeur,	Université de Montpellier </a:t>
            </a:r>
          </a:p>
          <a:p>
            <a:pPr>
              <a:lnSpc>
                <a:spcPct val="100000"/>
              </a:lnSpc>
              <a:tabLst>
                <a:tab pos="1524000" algn="l"/>
                <a:tab pos="3768725" algn="l"/>
                <a:tab pos="5740400" algn="l"/>
              </a:tabLst>
            </a:pPr>
            <a:r>
              <a:rPr lang="fr-FR" sz="1000" dirty="0">
                <a:latin typeface="Times New Roman" panose="02020603050405020304" pitchFamily="18" charset="0"/>
                <a:cs typeface="Times New Roman" panose="02020603050405020304" pitchFamily="18" charset="0"/>
              </a:rPr>
              <a:t>Co-Directeur de thèse	 Modesar </a:t>
            </a:r>
            <a:r>
              <a:rPr lang="fr-FR" sz="1000" cap="all" dirty="0">
                <a:latin typeface="Times New Roman" panose="02020603050405020304" pitchFamily="18" charset="0"/>
                <a:cs typeface="Times New Roman" panose="02020603050405020304" pitchFamily="18" charset="0"/>
              </a:rPr>
              <a:t>SHAKOOR,</a:t>
            </a:r>
            <a:r>
              <a:rPr lang="fr-FR" sz="1000" dirty="0">
                <a:latin typeface="Times New Roman" panose="02020603050405020304" pitchFamily="18" charset="0"/>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Maître de conférences,	</a:t>
            </a:r>
            <a:r>
              <a:rPr lang="fr-FR" sz="1000" dirty="0">
                <a:latin typeface="Times New Roman" panose="02020603050405020304" pitchFamily="18" charset="0"/>
                <a:cs typeface="Times New Roman" panose="02020603050405020304" pitchFamily="18" charset="0"/>
              </a:rPr>
              <a:t>IMT Nord Europe    </a:t>
            </a:r>
          </a:p>
          <a:p>
            <a:pPr>
              <a:lnSpc>
                <a:spcPct val="100000"/>
              </a:lnSpc>
              <a:tabLst>
                <a:tab pos="1524000" algn="l"/>
                <a:tab pos="3768725" algn="l"/>
                <a:tab pos="57404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Directeur de thèse 	</a:t>
            </a:r>
            <a:r>
              <a:rPr lang="fr-FR" sz="1000" dirty="0">
                <a:latin typeface="Times New Roman" panose="02020603050405020304" pitchFamily="18" charset="0"/>
                <a:cs typeface="Times New Roman" panose="02020603050405020304" pitchFamily="18" charset="0"/>
              </a:rPr>
              <a:t> Salim </a:t>
            </a:r>
            <a:r>
              <a:rPr lang="fr-FR" sz="1000" cap="all" dirty="0">
                <a:latin typeface="Times New Roman" panose="02020603050405020304" pitchFamily="18" charset="0"/>
                <a:cs typeface="Times New Roman" panose="02020603050405020304" pitchFamily="18" charset="0"/>
              </a:rPr>
              <a:t>CHAKI,</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Professeur,	IMT Nord Europe </a:t>
            </a:r>
            <a:endParaRPr lang="fr-FR" sz="1000"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344613" algn="l"/>
                <a:tab pos="3494088" algn="l"/>
                <a:tab pos="5380038" algn="l"/>
              </a:tabLst>
            </a:pPr>
            <a:r>
              <a:rPr lang="fr-FR" sz="900" spc="-1" dirty="0">
                <a:solidFill>
                  <a:srgbClr val="000000"/>
                </a:solidFill>
                <a:latin typeface="Times New Roman"/>
                <a:ea typeface="Droid Sans Fallback"/>
              </a:rPr>
              <a:t> </a:t>
            </a:r>
            <a:endParaRPr lang="fr-FR" sz="900" spc="-1" dirty="0">
              <a:solidFill>
                <a:srgbClr val="000000"/>
              </a:solidFill>
            </a:endParaRPr>
          </a:p>
          <a:p>
            <a:pPr>
              <a:lnSpc>
                <a:spcPct val="100000"/>
              </a:lnSpc>
              <a:tabLst>
                <a:tab pos="1346040" algn="l"/>
                <a:tab pos="3049560" algn="l"/>
              </a:tabLst>
            </a:pPr>
            <a:r>
              <a:rPr lang="fr-FR" sz="1000" b="1" spc="-1" dirty="0">
                <a:solidFill>
                  <a:srgbClr val="00B0F0"/>
                </a:solidFill>
                <a:latin typeface="Times New Roman"/>
                <a:ea typeface="Droid Sans Fallback"/>
              </a:rPr>
              <a:t>Résumé</a:t>
            </a:r>
          </a:p>
          <a:p>
            <a:pPr algn="just">
              <a:lnSpc>
                <a:spcPct val="100000"/>
              </a:lnSpc>
              <a:tabLst>
                <a:tab pos="1346040" algn="l"/>
                <a:tab pos="3049560" algn="l"/>
              </a:tabLst>
            </a:pPr>
            <a:r>
              <a:rPr lang="fr-FR" sz="1000" dirty="0">
                <a:latin typeface="Times New Roman" panose="02020603050405020304" pitchFamily="18" charset="0"/>
                <a:cs typeface="Times New Roman" panose="02020603050405020304" pitchFamily="18" charset="0"/>
              </a:rPr>
              <a:t>Cette thèse porte sur le développement de jumeaux numériques (JN) pour la surveillance de l’endommagement progressif par fatigue mécanique d’un équipement sous pression (ESP) en service. L’objectif principal est de concevoir une approche hybride combinant la précision des modèles physiques par éléments finis (EF) et la flexibilité des modèles guidés par les données, en vue d’une solution robuste, réactive et adaptable à un environnement industriel réel. Pour cela, deux volets sont développés et couplés : un JN basé sur un modèle EF, et un autre fondé sur l’analyse en composantes principales (ACP) associée à la méthode DEIM, formant ensemble un JN bicéphale. Dans un premier temps, un modèle EF est élaboré conformément aux codes normatifs afin de simuler fidèlement le comportement mécanique de l’ESP, notamment au niveau des zones soudées critiques. Ce modèle est validé expérimentalement par des jauges de déformation, et couplé à des algorithmes de calcul de durée de vie basés sur l’approche S/N multiaxiale, avec la contrainte principale maximale comme critère équivalent. Une mise à jour dynamique du modèle est assurée par les mesures de pression collectées en service, permettant un suivi en temps réel de l’endommagement. Dans un second temps, les données issues des jauges de déformation sont exploitées pour reconstruire les champs mécaniques à partir d’un nombre réduit de mesures locales. Une stratégie d’optimisation du placement des jauges est proposée, combinant ACP et DEIM, afin de minimiser l’erreur de reconstruction. L’algorithme est validé sur éprouvettes et sur l’ESP, en présence ou non de défauts. L’approche guidée par les données permet ainsi de détecter les dérives par rapport aux états normaux simulés par le modèle EF. Le JN bicéphale combine les prédictions du modèle EF avec celles du modèle basé sur les données, permettant d’exploiter les forces des deux approches. Le premier assure la fiabilité physique des calculs, tandis que le second capte les dérives non modélisées, notamment en présence de défauts. Cette hybridation offre une solution avancée pour la maintenance prédictive des ESP en conditions de fonctionnement réelles.</a:t>
            </a:r>
            <a:endParaRPr lang="fr-FR" sz="1000" b="1" spc="-1" dirty="0">
              <a:solidFill>
                <a:srgbClr val="00B0F0"/>
              </a:solidFill>
              <a:latin typeface="Times New Roman" panose="02020603050405020304" pitchFamily="18" charset="0"/>
              <a:ea typeface="Droid Sans Fallback"/>
              <a:cs typeface="Times New Roman" panose="02020603050405020304" pitchFamily="18" charset="0"/>
            </a:endParaRPr>
          </a:p>
        </p:txBody>
      </p:sp>
      <p:sp>
        <p:nvSpPr>
          <p:cNvPr id="49" name="PlaceHolder 1"/>
          <p:cNvSpPr>
            <a:spLocks noGrp="1"/>
          </p:cNvSpPr>
          <p:nvPr>
            <p:ph type="title"/>
          </p:nvPr>
        </p:nvSpPr>
        <p:spPr>
          <a:xfrm>
            <a:off x="2808000" y="25200"/>
            <a:ext cx="3528000" cy="908280"/>
          </a:xfrm>
          <a:prstGeom prst="rect">
            <a:avLst/>
          </a:prstGeom>
          <a:noFill/>
          <a:ln w="0">
            <a:noFill/>
          </a:ln>
        </p:spPr>
        <p:txBody>
          <a:bodyPr lIns="90000" tIns="45000" rIns="90000" bIns="45000" anchor="ctr">
            <a:noAutofit/>
          </a:bodyPr>
          <a:lstStyle/>
          <a:p>
            <a:pPr algn="ctr">
              <a:lnSpc>
                <a:spcPct val="100000"/>
              </a:lnSpc>
              <a:buNone/>
            </a:pPr>
            <a:r>
              <a:rPr lang="fr-FR" sz="2000" b="1" strike="noStrike" cap="all" spc="-1" dirty="0">
                <a:solidFill>
                  <a:srgbClr val="000000"/>
                </a:solidFill>
                <a:latin typeface="Arial"/>
              </a:rPr>
              <a:t>AVIS de </a:t>
            </a:r>
            <a:br>
              <a:rPr sz="2000" dirty="0"/>
            </a:br>
            <a:r>
              <a:rPr lang="fr-FR" sz="2000" b="1" strike="noStrike" cap="all" spc="-1" dirty="0">
                <a:solidFill>
                  <a:srgbClr val="000000"/>
                </a:solidFill>
                <a:latin typeface="Arial"/>
              </a:rPr>
              <a:t>Soutenance de thèse</a:t>
            </a:r>
            <a:endParaRPr lang="fr-FR" sz="20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sp>
        <p:nvSpPr>
          <p:cNvPr id="7" name="Rectangle 6">
            <a:extLst>
              <a:ext uri="{FF2B5EF4-FFF2-40B4-BE49-F238E27FC236}">
                <a16:creationId xmlns:a16="http://schemas.microsoft.com/office/drawing/2014/main" id="{96A25A5B-A787-42A8-B00B-9FC6C16A7F6F}"/>
              </a:ext>
            </a:extLst>
          </p:cNvPr>
          <p:cNvSpPr/>
          <p:nvPr/>
        </p:nvSpPr>
        <p:spPr>
          <a:xfrm>
            <a:off x="80683" y="80683"/>
            <a:ext cx="1250576" cy="793376"/>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a:extLst>
              <a:ext uri="{FF2B5EF4-FFF2-40B4-BE49-F238E27FC236}">
                <a16:creationId xmlns:a16="http://schemas.microsoft.com/office/drawing/2014/main" id="{938FC005-AA05-4976-8F1F-35E3333440C1}"/>
              </a:ext>
            </a:extLst>
          </p:cNvPr>
          <p:cNvPicPr>
            <a:picLocks noChangeAspect="1"/>
          </p:cNvPicPr>
          <p:nvPr/>
        </p:nvPicPr>
        <p:blipFill>
          <a:blip r:embed="rId3"/>
          <a:stretch>
            <a:fillRect/>
          </a:stretch>
        </p:blipFill>
        <p:spPr>
          <a:xfrm>
            <a:off x="80683" y="33924"/>
            <a:ext cx="2102880" cy="817597"/>
          </a:xfrm>
          <a:prstGeom prst="rect">
            <a:avLst/>
          </a:prstGeom>
        </p:spPr>
      </p:pic>
      <p:pic>
        <p:nvPicPr>
          <p:cNvPr id="2" name="Image 1">
            <a:extLst>
              <a:ext uri="{FF2B5EF4-FFF2-40B4-BE49-F238E27FC236}">
                <a16:creationId xmlns:a16="http://schemas.microsoft.com/office/drawing/2014/main" id="{E3CE7FBF-D138-4E7C-9025-C8F072A394AD}"/>
              </a:ext>
            </a:extLst>
          </p:cNvPr>
          <p:cNvPicPr>
            <a:picLocks noChangeAspect="1"/>
          </p:cNvPicPr>
          <p:nvPr/>
        </p:nvPicPr>
        <p:blipFill>
          <a:blip r:embed="rId4"/>
          <a:stretch>
            <a:fillRect/>
          </a:stretch>
        </p:blipFill>
        <p:spPr>
          <a:xfrm>
            <a:off x="7371082" y="237976"/>
            <a:ext cx="1533926" cy="296158"/>
          </a:xfrm>
          <a:prstGeom prst="rect">
            <a:avLst/>
          </a:prstGeom>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5332</TotalTime>
  <Words>651</Words>
  <Application>Microsoft Office PowerPoint</Application>
  <PresentationFormat>Affichage à l'écran (4:3)</PresentationFormat>
  <Paragraphs>31</Paragraphs>
  <Slides>1</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667</cp:revision>
  <cp:lastPrinted>2025-05-26T09:35:38Z</cp:lastPrinted>
  <dcterms:created xsi:type="dcterms:W3CDTF">2017-02-14T10:24:51Z</dcterms:created>
  <dcterms:modified xsi:type="dcterms:W3CDTF">2025-07-08T12:17:39Z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