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E4117F6-E8AC-48D7-B5B6-226910CADD33}">
          <p14:sldIdLst>
            <p14:sldId id="25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RDRIX Esperanza" initials="PE" lastIdx="4" clrIdx="0">
    <p:extLst>
      <p:ext uri="{19B8F6BF-5375-455C-9EA6-DF929625EA0E}">
        <p15:presenceInfo xmlns:p15="http://schemas.microsoft.com/office/powerpoint/2012/main" userId="S-1-5-21-1801769867-3370459409-1550844954-72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04" autoAdjust="0"/>
  </p:normalViewPr>
  <p:slideViewPr>
    <p:cSldViewPr snapToGrid="0" showGuides="1">
      <p:cViewPr>
        <p:scale>
          <a:sx n="100" d="100"/>
          <a:sy n="100" d="100"/>
        </p:scale>
        <p:origin x="432" y="-178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dirty="0">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5376" y="-7187"/>
            <a:ext cx="9143640" cy="7125027"/>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gn="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 d’accueil : </a:t>
            </a:r>
            <a:r>
              <a:rPr lang="fr-FR" sz="1000" dirty="0">
                <a:latin typeface="Times New Roman" panose="02020603050405020304" pitchFamily="18" charset="0"/>
                <a:cs typeface="Times New Roman" panose="02020603050405020304" pitchFamily="18" charset="0"/>
              </a:rPr>
              <a:t>CERI EE Centre d'Enseignement de Recherche et d'Innovation Energie Environnement &amp; </a:t>
            </a:r>
            <a:r>
              <a:rPr lang="fr-FR" sz="1000" dirty="0" err="1">
                <a:latin typeface="Times New Roman" panose="02020603050405020304" pitchFamily="18" charset="0"/>
                <a:cs typeface="Times New Roman" panose="02020603050405020304" pitchFamily="18" charset="0"/>
              </a:rPr>
              <a:t>LaMcube</a:t>
            </a:r>
            <a:endParaRPr lang="fr-FR" sz="100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Graduée : SMRE 104 </a:t>
            </a:r>
            <a:r>
              <a:rPr lang="fr-FR" sz="1000" dirty="0">
                <a:latin typeface="Times New Roman" panose="02020603050405020304" pitchFamily="18" charset="0"/>
                <a:cs typeface="Times New Roman" panose="02020603050405020304" pitchFamily="18" charset="0"/>
              </a:rPr>
              <a:t>(U-Lille, Centrale Lille Institut, IMT Nord Europe)</a:t>
            </a:r>
          </a:p>
          <a:p>
            <a:pPr>
              <a:lnSpc>
                <a:spcPct val="100000"/>
              </a:lnSpc>
            </a:pPr>
            <a:endParaRPr lang="fr-FR" sz="600" b="0" strike="noStrike" spc="-1" dirty="0">
              <a:solidFill>
                <a:srgbClr val="000000"/>
              </a:solidFill>
              <a:latin typeface="Arial"/>
            </a:endParaRPr>
          </a:p>
          <a:p>
            <a:pPr algn="ctr">
              <a:lnSpc>
                <a:spcPct val="100000"/>
              </a:lnSpc>
            </a:pPr>
            <a:r>
              <a:rPr lang="fr-FR" sz="1000" b="0" strike="noStrike" spc="-1" dirty="0">
                <a:solidFill>
                  <a:srgbClr val="000000"/>
                </a:solidFill>
                <a:latin typeface="Times New Roman"/>
                <a:ea typeface="Droid Sans Fallback"/>
              </a:rPr>
              <a:t>THÈSE présentée en vue d’obtenir le grade de DOCTEURE</a:t>
            </a:r>
            <a:r>
              <a:rPr lang="fr-FR" sz="1000" b="0" strike="noStrike" spc="-1" dirty="0">
                <a:solidFill>
                  <a:srgbClr val="FF0000"/>
                </a:solidFill>
                <a:latin typeface="Times New Roman"/>
                <a:ea typeface="Droid Sans Fallback"/>
              </a:rPr>
              <a:t> </a:t>
            </a:r>
            <a:r>
              <a:rPr lang="fr-FR" sz="1000" b="0" strike="noStrike" spc="-1" dirty="0">
                <a:solidFill>
                  <a:srgbClr val="000000"/>
                </a:solidFill>
                <a:latin typeface="Times New Roman"/>
                <a:ea typeface="Droid Sans Fallback"/>
              </a:rPr>
              <a:t>en</a:t>
            </a:r>
            <a:r>
              <a:rPr lang="fr-FR" sz="1000" spc="-1" dirty="0">
                <a:solidFill>
                  <a:srgbClr val="000000"/>
                </a:solidFill>
                <a:latin typeface="Times New Roman"/>
                <a:ea typeface="Droid Sans Fallback"/>
              </a:rPr>
              <a:t> Chimie théorique, physique, analytique</a:t>
            </a:r>
          </a:p>
          <a:p>
            <a:pPr algn="ctr">
              <a:lnSpc>
                <a:spcPct val="100000"/>
              </a:lnSpc>
            </a:pPr>
            <a:r>
              <a:rPr lang="fr-FR" sz="600" b="0" strike="noStrike" spc="-1" dirty="0">
                <a:solidFill>
                  <a:srgbClr val="000000"/>
                </a:solidFill>
                <a:latin typeface="Arial"/>
                <a:ea typeface="Droid Sans Fallback"/>
              </a:rPr>
              <a:t>par</a:t>
            </a:r>
            <a:endParaRPr lang="fr-FR" sz="600" b="0" strike="noStrike" spc="-1" dirty="0">
              <a:solidFill>
                <a:srgbClr val="000000"/>
              </a:solidFill>
              <a:latin typeface="Arial"/>
            </a:endParaRPr>
          </a:p>
          <a:p>
            <a:pPr algn="ctr">
              <a:lnSpc>
                <a:spcPct val="100000"/>
              </a:lnSpc>
            </a:pPr>
            <a:r>
              <a:rPr lang="fr-FR" sz="1600" b="1" spc="-1" dirty="0" err="1">
                <a:solidFill>
                  <a:srgbClr val="000000"/>
                </a:solidFill>
                <a:latin typeface="Times New Roman"/>
              </a:rPr>
              <a:t>Raafa</a:t>
            </a:r>
            <a:r>
              <a:rPr lang="fr-FR" sz="1600" b="1" spc="-1" dirty="0">
                <a:solidFill>
                  <a:srgbClr val="000000"/>
                </a:solidFill>
                <a:latin typeface="Times New Roman"/>
              </a:rPr>
              <a:t> AL KADERI</a:t>
            </a:r>
            <a:endParaRPr lang="fr-FR" sz="1600" b="0" strike="noStrike" spc="-1" dirty="0">
              <a:solidFill>
                <a:srgbClr val="000000"/>
              </a:solidFill>
              <a:latin typeface="Arial"/>
            </a:endParaRPr>
          </a:p>
          <a:p>
            <a:pPr algn="ctr">
              <a:lnSpc>
                <a:spcPct val="100000"/>
              </a:lnSpc>
            </a:pPr>
            <a:r>
              <a:rPr lang="fr-FR" sz="800" b="0" strike="noStrike" spc="-1" dirty="0">
                <a:solidFill>
                  <a:srgbClr val="000000"/>
                </a:solidFill>
                <a:latin typeface="Times New Roman"/>
                <a:ea typeface="Droid Sans Fallback"/>
              </a:rPr>
              <a:t>Titre de la thèse : </a:t>
            </a:r>
            <a:endParaRPr lang="fr-FR" sz="800" b="0" strike="noStrike" spc="-1" dirty="0">
              <a:solidFill>
                <a:srgbClr val="000000"/>
              </a:solidFill>
              <a:latin typeface="Arial"/>
            </a:endParaRPr>
          </a:p>
          <a:p>
            <a:pPr algn="ctr">
              <a:lnSpc>
                <a:spcPct val="100000"/>
              </a:lnSpc>
            </a:pPr>
            <a:r>
              <a:rPr lang="fr-FR" sz="1200" b="1" i="1" dirty="0">
                <a:latin typeface="Times New Roman" panose="02020603050405020304" pitchFamily="18" charset="0"/>
                <a:cs typeface="Times New Roman" panose="02020603050405020304" pitchFamily="18" charset="0"/>
              </a:rPr>
              <a:t>Emission de particules et de composés organiques volatils provenant du freinage par friction des trains urbains</a:t>
            </a:r>
          </a:p>
          <a:p>
            <a:pPr algn="ctr">
              <a:lnSpc>
                <a:spcPct val="100000"/>
              </a:lnSpc>
            </a:pPr>
            <a:endParaRPr lang="fr-FR" sz="1000" b="1" i="1" dirty="0">
              <a:solidFill>
                <a:srgbClr val="0070C0"/>
              </a:solidFill>
              <a:latin typeface="Times New Roman" panose="02020603050405020304" pitchFamily="18" charset="0"/>
              <a:cs typeface="Times New Roman" panose="02020603050405020304" pitchFamily="18" charset="0"/>
            </a:endParaRPr>
          </a:p>
          <a:p>
            <a:pPr algn="ctr">
              <a:lnSpc>
                <a:spcPct val="100000"/>
              </a:lnSpc>
            </a:pPr>
            <a:r>
              <a:rPr lang="fr-FR" sz="1000" b="1" i="1" dirty="0">
                <a:solidFill>
                  <a:srgbClr val="0070C0"/>
                </a:solidFill>
                <a:latin typeface="Times New Roman" panose="02020603050405020304" pitchFamily="18" charset="0"/>
                <a:cs typeface="Times New Roman" panose="02020603050405020304" pitchFamily="18" charset="0"/>
              </a:rPr>
              <a:t>Soutenance prévue le jeudi 11 septembre 2025 à 14h00</a:t>
            </a:r>
            <a:br>
              <a:rPr sz="1000" i="1" dirty="0"/>
            </a:br>
            <a:r>
              <a:rPr lang="fr-FR" sz="1000" b="1" i="1" dirty="0">
                <a:solidFill>
                  <a:srgbClr val="0070C0"/>
                </a:solidFill>
                <a:latin typeface="Times New Roman" panose="02020603050405020304" pitchFamily="18" charset="0"/>
                <a:cs typeface="Times New Roman" panose="02020603050405020304" pitchFamily="18" charset="0"/>
              </a:rPr>
              <a:t>Lieu :   IMT Nord Europe - Bâtiment Laplace - Salle : polyvalente (</a:t>
            </a:r>
            <a:r>
              <a:rPr lang="fr-FR" sz="1000" b="1" i="1" dirty="0" err="1">
                <a:solidFill>
                  <a:srgbClr val="0070C0"/>
                </a:solidFill>
                <a:latin typeface="Times New Roman" panose="02020603050405020304" pitchFamily="18" charset="0"/>
                <a:cs typeface="Times New Roman" panose="02020603050405020304" pitchFamily="18" charset="0"/>
              </a:rPr>
              <a:t>learning</a:t>
            </a:r>
            <a:r>
              <a:rPr lang="fr-FR" sz="1000" b="1" i="1" dirty="0">
                <a:solidFill>
                  <a:srgbClr val="0070C0"/>
                </a:solidFill>
                <a:latin typeface="Times New Roman" panose="02020603050405020304" pitchFamily="18" charset="0"/>
                <a:cs typeface="Times New Roman" panose="02020603050405020304" pitchFamily="18" charset="0"/>
              </a:rPr>
              <a:t> </a:t>
            </a:r>
            <a:r>
              <a:rPr lang="fr-FR" sz="1000" b="1" i="1" dirty="0" err="1">
                <a:solidFill>
                  <a:srgbClr val="0070C0"/>
                </a:solidFill>
                <a:latin typeface="Times New Roman" panose="02020603050405020304" pitchFamily="18" charset="0"/>
                <a:cs typeface="Times New Roman" panose="02020603050405020304" pitchFamily="18" charset="0"/>
              </a:rPr>
              <a:t>lab</a:t>
            </a:r>
            <a:r>
              <a:rPr lang="fr-FR" sz="1000" b="1" i="1" dirty="0">
                <a:solidFill>
                  <a:srgbClr val="0070C0"/>
                </a:solidFill>
                <a:latin typeface="Times New Roman" panose="02020603050405020304" pitchFamily="18" charset="0"/>
                <a:cs typeface="Times New Roman" panose="02020603050405020304" pitchFamily="18" charset="0"/>
              </a:rPr>
              <a:t>)</a:t>
            </a:r>
            <a:br>
              <a:rPr lang="fr-FR" sz="1000" b="1" i="1" dirty="0">
                <a:solidFill>
                  <a:srgbClr val="0070C0"/>
                </a:solidFill>
                <a:latin typeface="Times New Roman" panose="02020603050405020304" pitchFamily="18" charset="0"/>
                <a:cs typeface="Times New Roman" panose="02020603050405020304" pitchFamily="18" charset="0"/>
              </a:rPr>
            </a:br>
            <a:r>
              <a:rPr lang="fr-FR" sz="1000" b="1" i="1" dirty="0">
                <a:solidFill>
                  <a:srgbClr val="0070C0"/>
                </a:solidFill>
                <a:latin typeface="Times New Roman" panose="02020603050405020304" pitchFamily="18" charset="0"/>
                <a:cs typeface="Times New Roman" panose="02020603050405020304" pitchFamily="18" charset="0"/>
              </a:rPr>
              <a:t>941 rue Charles Bourseul CS 10838 59508 Douai </a:t>
            </a:r>
            <a:br>
              <a:rPr lang="fr-FR" sz="1200" b="1" i="1" dirty="0">
                <a:solidFill>
                  <a:srgbClr val="0070C0"/>
                </a:solidFill>
                <a:latin typeface="Times New Roman" panose="02020603050405020304" pitchFamily="18" charset="0"/>
                <a:cs typeface="Times New Roman" panose="02020603050405020304" pitchFamily="18" charset="0"/>
              </a:rPr>
            </a:br>
            <a:endParaRPr lang="fr-FR" sz="1200" b="1" i="1" dirty="0">
              <a:solidFill>
                <a:srgbClr val="0070C0"/>
              </a:solidFill>
              <a:latin typeface="Times New Roman" panose="02020603050405020304" pitchFamily="18" charset="0"/>
              <a:cs typeface="Times New Roman" panose="02020603050405020304" pitchFamily="18" charset="0"/>
            </a:endParaRPr>
          </a:p>
          <a:p>
            <a:pPr algn="ctr">
              <a:lnSpc>
                <a:spcPct val="100000"/>
              </a:lnSpc>
            </a:pPr>
            <a:r>
              <a:rPr lang="fr-FR" sz="800" b="1" strike="noStrike" spc="-1" dirty="0">
                <a:solidFill>
                  <a:srgbClr val="000000"/>
                </a:solidFill>
                <a:latin typeface="Times New Roman"/>
                <a:ea typeface="Droid Sans Fallback"/>
              </a:rPr>
              <a:t>Devant le jury d’examen :</a:t>
            </a:r>
          </a:p>
          <a:p>
            <a:pPr>
              <a:lnSpc>
                <a:spcPct val="100000"/>
              </a:lnSpc>
              <a:tabLst>
                <a:tab pos="1341438" algn="l"/>
                <a:tab pos="3140075" algn="l"/>
                <a:tab pos="4846638"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Président	 (désigné lors de la soutenance)</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341438" algn="l"/>
                <a:tab pos="3140075" algn="l"/>
                <a:tab pos="4846638" algn="l"/>
              </a:tabLst>
            </a:pPr>
            <a:r>
              <a:rPr lang="fr-FR" sz="1000" b="0" strike="noStrike" spc="-1" dirty="0" err="1">
                <a:solidFill>
                  <a:srgbClr val="000000"/>
                </a:solidFill>
                <a:latin typeface="Times New Roman" panose="02020603050405020304" pitchFamily="18" charset="0"/>
                <a:ea typeface="Droid Sans Fallback"/>
                <a:cs typeface="Times New Roman" panose="02020603050405020304" pitchFamily="18" charset="0"/>
              </a:rPr>
              <a:t>Rapporteure</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Aurélie CHARRON</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Chargée de recherche,</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U</a:t>
            </a:r>
            <a:r>
              <a:rPr lang="fr-FR" sz="1000" dirty="0">
                <a:latin typeface="Times New Roman" panose="02020603050405020304" pitchFamily="18" charset="0"/>
                <a:cs typeface="Times New Roman" panose="02020603050405020304" pitchFamily="18" charset="0"/>
              </a:rPr>
              <a:t>niversité Gustave Eiffel </a:t>
            </a:r>
          </a:p>
          <a:p>
            <a:pPr>
              <a:lnSpc>
                <a:spcPct val="100000"/>
              </a:lnSpc>
              <a:tabLst>
                <a:tab pos="1341438" algn="l"/>
                <a:tab pos="3140075" algn="l"/>
                <a:tab pos="4846638"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Rapporteur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Pascal FLAMENT, 	Professeur,	ULCO </a:t>
            </a:r>
          </a:p>
          <a:p>
            <a:pPr>
              <a:lnSpc>
                <a:spcPct val="100000"/>
              </a:lnSpc>
              <a:tabLst>
                <a:tab pos="1341438" algn="l"/>
                <a:tab pos="3140075" algn="l"/>
                <a:tab pos="4846638" algn="l"/>
              </a:tabLst>
            </a:pPr>
            <a:r>
              <a:rPr lang="en-US" sz="1000" b="0" strike="noStrike" spc="-1" dirty="0" err="1">
                <a:solidFill>
                  <a:srgbClr val="000000"/>
                </a:solidFill>
                <a:latin typeface="Times New Roman" panose="02020603050405020304" pitchFamily="18" charset="0"/>
                <a:ea typeface="Droid Sans Fallback"/>
                <a:cs typeface="Times New Roman" panose="02020603050405020304" pitchFamily="18" charset="0"/>
              </a:rPr>
              <a:t>Examinateur</a:t>
            </a:r>
            <a:r>
              <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Aurélien SAULOT,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	</a:t>
            </a:r>
            <a:r>
              <a:rPr lang="fr-FR" sz="1000" dirty="0">
                <a:latin typeface="Times New Roman" panose="02020603050405020304" pitchFamily="18" charset="0"/>
                <a:cs typeface="Times New Roman" panose="02020603050405020304" pitchFamily="18" charset="0"/>
              </a:rPr>
              <a:t>INSA Lyon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341438" algn="l"/>
                <a:tab pos="3140075" algn="l"/>
                <a:tab pos="4846638"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Examinateur	 </a:t>
            </a:r>
            <a:r>
              <a:rPr lang="fr-FR" sz="1000" dirty="0">
                <a:latin typeface="Times New Roman" panose="02020603050405020304" pitchFamily="18" charset="0"/>
                <a:cs typeface="Times New Roman" panose="02020603050405020304" pitchFamily="18" charset="0"/>
              </a:rPr>
              <a:t>Boris VANSEVENANT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Ingénieur de recherche</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Université Gustave Eiffel    </a:t>
            </a:r>
          </a:p>
          <a:p>
            <a:pPr>
              <a:lnSpc>
                <a:spcPct val="100000"/>
              </a:lnSpc>
              <a:tabLst>
                <a:tab pos="1341438" algn="l"/>
                <a:tab pos="3140075" algn="l"/>
                <a:tab pos="4846638" algn="l"/>
              </a:tabLst>
            </a:pPr>
            <a:r>
              <a:rPr lang="fr-FR" sz="1000" dirty="0">
                <a:latin typeface="Times New Roman" panose="02020603050405020304" pitchFamily="18" charset="0"/>
                <a:cs typeface="Times New Roman" panose="02020603050405020304" pitchFamily="18" charset="0"/>
              </a:rPr>
              <a:t>Co-encadrant de thèse 	 Alexandre MEGE-REVIL</a:t>
            </a:r>
            <a:r>
              <a:rPr lang="fr-FR" sz="1000" cap="all" dirty="0">
                <a:latin typeface="Times New Roman" panose="02020603050405020304" pitchFamily="18" charset="0"/>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Maître de conférences,</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Centrale Lille </a:t>
            </a:r>
          </a:p>
          <a:p>
            <a:pPr>
              <a:lnSpc>
                <a:spcPct val="100000"/>
              </a:lnSpc>
              <a:tabLst>
                <a:tab pos="1341438" algn="l"/>
                <a:tab pos="3140075" algn="l"/>
                <a:tab pos="4846638"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Co-encadrante de thèse   	 Esperanza PERDRIX,	Maître-assistante,	IMT Nord Europe</a:t>
            </a:r>
          </a:p>
          <a:p>
            <a:pPr>
              <a:tabLst>
                <a:tab pos="1341438" algn="l"/>
                <a:tab pos="3140075" algn="l"/>
                <a:tab pos="4846638"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Co-Directeur de thèse	 </a:t>
            </a:r>
            <a:r>
              <a:rPr lang="fr-FR" sz="1000" dirty="0">
                <a:latin typeface="Times New Roman" panose="02020603050405020304" pitchFamily="18" charset="0"/>
                <a:cs typeface="Times New Roman" panose="02020603050405020304" pitchFamily="18" charset="0"/>
              </a:rPr>
              <a:t>Yannick DESPLANQUES</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Centrale Lille </a:t>
            </a:r>
          </a:p>
          <a:p>
            <a:pPr>
              <a:lnSpc>
                <a:spcPct val="100000"/>
              </a:lnSpc>
              <a:tabLst>
                <a:tab pos="1341438" algn="l"/>
                <a:tab pos="3140075" algn="l"/>
                <a:tab pos="4846638"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Directeur de thèse 	</a:t>
            </a:r>
            <a:r>
              <a:rPr lang="fr-FR" sz="1000" dirty="0">
                <a:latin typeface="Times New Roman" panose="02020603050405020304" pitchFamily="18" charset="0"/>
                <a:cs typeface="Times New Roman" panose="02020603050405020304" pitchFamily="18" charset="0"/>
              </a:rPr>
              <a:t> Alexandre TOMAS</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	IMT Nord Europe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341438" algn="l"/>
                <a:tab pos="3140075" algn="l"/>
                <a:tab pos="4846638"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Invitée	 </a:t>
            </a:r>
            <a:r>
              <a:rPr lang="fr-FR" sz="1000" dirty="0">
                <a:latin typeface="Times New Roman" panose="02020603050405020304" pitchFamily="18" charset="0"/>
                <a:cs typeface="Times New Roman" panose="02020603050405020304" pitchFamily="18" charset="0"/>
              </a:rPr>
              <a:t>Karine PAJOT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A</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ir </a:t>
            </a:r>
            <a:r>
              <a:rPr lang="fr-FR" sz="1000" b="0" strike="noStrike" spc="-1" dirty="0" err="1">
                <a:solidFill>
                  <a:srgbClr val="000000"/>
                </a:solidFill>
                <a:latin typeface="Times New Roman" panose="02020603050405020304" pitchFamily="18" charset="0"/>
                <a:ea typeface="Droid Sans Fallback"/>
                <a:cs typeface="Times New Roman" panose="02020603050405020304" pitchFamily="18" charset="0"/>
              </a:rPr>
              <a:t>Quality</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Manager,	</a:t>
            </a:r>
            <a:r>
              <a:rPr lang="fr-FR" sz="1000" dirty="0">
                <a:latin typeface="Times New Roman" panose="02020603050405020304" pitchFamily="18" charset="0"/>
                <a:cs typeface="Times New Roman" panose="02020603050405020304" pitchFamily="18" charset="0"/>
              </a:rPr>
              <a:t>Alstom </a:t>
            </a:r>
          </a:p>
          <a:p>
            <a:pPr>
              <a:lnSpc>
                <a:spcPct val="100000"/>
              </a:lnSpc>
              <a:tabLst>
                <a:tab pos="1341438" algn="l"/>
                <a:tab pos="3140075" algn="l"/>
                <a:tab pos="4846638" algn="l"/>
              </a:tabLst>
            </a:pPr>
            <a:r>
              <a:rPr lang="fr-FR" sz="1000" dirty="0">
                <a:latin typeface="Times New Roman" panose="02020603050405020304" pitchFamily="18" charset="0"/>
                <a:cs typeface="Times New Roman" panose="02020603050405020304" pitchFamily="18" charset="0"/>
              </a:rPr>
              <a:t>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341438" algn="l"/>
                <a:tab pos="3768725" algn="l"/>
                <a:tab pos="5740400" algn="l"/>
              </a:tabLst>
            </a:pPr>
            <a:r>
              <a:rPr lang="fr-FR" sz="500" dirty="0">
                <a:latin typeface="Times New Roman" panose="02020603050405020304" pitchFamily="18" charset="0"/>
                <a:cs typeface="Times New Roman" panose="02020603050405020304" pitchFamily="18" charset="0"/>
              </a:rPr>
              <a:t> </a:t>
            </a:r>
            <a:r>
              <a:rPr lang="fr-FR" sz="900" b="0" strike="noStrike" spc="-1" dirty="0">
                <a:solidFill>
                  <a:srgbClr val="000000"/>
                </a:solidFill>
                <a:latin typeface="Times New Roman"/>
                <a:ea typeface="Droid Sans Fallback"/>
              </a:rPr>
              <a:t> </a:t>
            </a:r>
            <a:r>
              <a:rPr lang="fr-FR" sz="1000" b="1" strike="noStrike" spc="-1" dirty="0">
                <a:solidFill>
                  <a:srgbClr val="00B0F0"/>
                </a:solidFill>
                <a:latin typeface="Times New Roman"/>
                <a:ea typeface="Droid Sans Fallback"/>
              </a:rPr>
              <a:t>Résumé</a:t>
            </a:r>
          </a:p>
          <a:p>
            <a:pPr>
              <a:lnSpc>
                <a:spcPct val="100000"/>
              </a:lnSpc>
              <a:tabLst>
                <a:tab pos="1524000" algn="l"/>
                <a:tab pos="3768725" algn="l"/>
                <a:tab pos="5740400" algn="l"/>
              </a:tabLst>
            </a:pPr>
            <a:endParaRPr lang="fr-FR" sz="900" b="0" strike="noStrike" spc="-1" dirty="0">
              <a:solidFill>
                <a:srgbClr val="000000"/>
              </a:solidFill>
              <a:latin typeface="Arial"/>
            </a:endParaRPr>
          </a:p>
          <a:p>
            <a:pPr algn="just">
              <a:lnSpc>
                <a:spcPct val="100000"/>
              </a:lnSpc>
              <a:tabLst>
                <a:tab pos="1346040" algn="l"/>
                <a:tab pos="3049560" algn="l"/>
              </a:tabLst>
            </a:pPr>
            <a:r>
              <a:rPr lang="fr-FR" sz="750" dirty="0">
                <a:latin typeface="Times New Roman" panose="02020603050405020304" pitchFamily="18" charset="0"/>
                <a:cs typeface="Times New Roman" panose="02020603050405020304" pitchFamily="18" charset="0"/>
              </a:rPr>
              <a:t>La qualité de l'air est une préoccupation majeure de santé publique à l'échelle mondiale. Le transport ferroviaire est à juste titre reconnu comme l'une des solutions de mobilité les plus écologiques et efficaces en matière d’émissions de CO₂. Cependant, les gares ferroviaires souterraines présentent souvent une qualité de l'air dégradée, soulevant d'importantes préoccupations concernant les émissions non liées à l’échappement. Cette thèse vise à déterminer les caractéristiques physico-chimiques et l'origine des particules (PM) collectées selon leur taille, et à caractériser les émissions de composés organiques volatils (COV) dans différentes conditions de freinage, en utilisant un protocole réaliste de 8 heures d’exploitation journalière d’un train de banlieue. Les essais ont été menés sur un tribomètre à échelle réduite, la réduction d’échelle développée au laboratoire </a:t>
            </a:r>
            <a:r>
              <a:rPr lang="fr-FR" sz="750" dirty="0" err="1">
                <a:latin typeface="Times New Roman" panose="02020603050405020304" pitchFamily="18" charset="0"/>
                <a:cs typeface="Times New Roman" panose="02020603050405020304" pitchFamily="18" charset="0"/>
              </a:rPr>
              <a:t>LaMcube</a:t>
            </a:r>
            <a:r>
              <a:rPr lang="fr-FR" sz="750" dirty="0">
                <a:latin typeface="Times New Roman" panose="02020603050405020304" pitchFamily="18" charset="0"/>
                <a:cs typeface="Times New Roman" panose="02020603050405020304" pitchFamily="18" charset="0"/>
              </a:rPr>
              <a:t> se basant sur des facteurs thermiques et </a:t>
            </a:r>
            <a:r>
              <a:rPr lang="fr-FR" sz="750" dirty="0" err="1">
                <a:latin typeface="Times New Roman" panose="02020603050405020304" pitchFamily="18" charset="0"/>
                <a:cs typeface="Times New Roman" panose="02020603050405020304" pitchFamily="18" charset="0"/>
              </a:rPr>
              <a:t>thermo-mécaniques</a:t>
            </a:r>
            <a:r>
              <a:rPr lang="fr-FR" sz="750" dirty="0">
                <a:latin typeface="Times New Roman" panose="02020603050405020304" pitchFamily="18" charset="0"/>
                <a:cs typeface="Times New Roman" panose="02020603050405020304" pitchFamily="18" charset="0"/>
              </a:rPr>
              <a:t>. La première partie de ce travail étudie l'effet de l'énergie de freinage en menant les essais selon deux niveaux de sollicitation, représentant des scénarios d’exploitations normale et intensive d’une ligne de train de banlieue. Les incertitudes de mesure pour les PM et les COV ont été traitées par le doublement des essais et l’utilisation de dispositifs de prélèvement multiples, assurant la cohérence et la fiabilité des résultats. Les caractéristiques physico-chimiques des particules issues du freinage ont été examinées, en se concentrant sur la distribution granulométrique et la composition chimique. L'analyse a révélé une contribution significative du fer, du baryum et du calcium. L’origine potentielle des PM, incluant les garnitures et les disques de frein, a été évaluée à l’aide d’éléments traceurs pour estimer leurs contributions respectives à l’usure. De plus, la relation entre les émissions moyennes de PM et l’usure a été examinée en comparant les pertes de masse et de volume des matériaux avec les émissions particulaires mesurées. Finalement, la relation entre les émissions instantanées de COV et les conditions de fonctionnement du frein pour l’exploitation intensive du train a été explorée. Les résultats montrent que la température de contact et la vitesse influencent fortement l’émission de COV, l’ampleur des effets dépendant du type de composé. La seconde partie de la thèse examine l'effet de modification du système de freinage sur les émissions. La première modification a concerné le design des plaquettes de frein, en variant le processus de cuisson lors de leur fabrication, ce qui a essentiellement induit des variations de rigidité et de dilatation thermique sans avoir modifié la formulation des matériaux. Cette modification entraîne des changements notables dans les émissions de particules : le matériau le plus rigide génère le plus d’émissions, suivi du matériau de référence, puis du matériau le plus souple, tandis que les émissions de COV restent relativement stables. La seconde modification avait trait à l’échelle du système, dans un contexte d’essais à l’échelle d’un frein ferroviaire. Les scénarios d’exploitations normale et intensive présentent plusieurs modes de distribution de taille en nombre dans les gammes ultrafines (&lt; 100 nm) et fines (&lt; 1 µm), ainsi qu’un mode de masse dans la plage 1,62-2,46 µm. Ces modes ont également été observés à l’échelle réduite, avec de légères différences. Ces résultats offrent un éclairage sur les processus tribologiques et physico-chimiques sous-jacents qui régissant la génération de particules et de COV pendant le freinage de trains de banlieue.</a:t>
            </a:r>
            <a:endParaRPr lang="fr-FR" sz="75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49" name="PlaceHolder 1"/>
          <p:cNvSpPr>
            <a:spLocks noGrp="1"/>
          </p:cNvSpPr>
          <p:nvPr>
            <p:ph type="title"/>
          </p:nvPr>
        </p:nvSpPr>
        <p:spPr>
          <a:xfrm>
            <a:off x="2808000" y="25200"/>
            <a:ext cx="3528000" cy="848859"/>
          </a:xfrm>
          <a:prstGeom prst="rect">
            <a:avLst/>
          </a:prstGeom>
          <a:noFill/>
          <a:ln w="0">
            <a:noFill/>
          </a:ln>
        </p:spPr>
        <p:txBody>
          <a:bodyPr lIns="90000" tIns="45000" rIns="90000" bIns="45000" anchor="ctr">
            <a:noAutofit/>
          </a:bodyPr>
          <a:lstStyle/>
          <a:p>
            <a:pPr algn="ctr">
              <a:lnSpc>
                <a:spcPct val="100000"/>
              </a:lnSpc>
              <a:buNone/>
            </a:pPr>
            <a:r>
              <a:rPr lang="fr-FR" sz="1900" b="1" strike="noStrike" cap="all" spc="-1" dirty="0">
                <a:solidFill>
                  <a:srgbClr val="000000"/>
                </a:solidFill>
                <a:latin typeface="Arial"/>
              </a:rPr>
              <a:t>AVIS de </a:t>
            </a:r>
            <a:br>
              <a:rPr sz="1900" dirty="0"/>
            </a:br>
            <a:r>
              <a:rPr lang="fr-FR" sz="1900" b="1" strike="noStrike" cap="all" spc="-1" dirty="0">
                <a:solidFill>
                  <a:srgbClr val="000000"/>
                </a:solidFill>
                <a:latin typeface="Arial"/>
              </a:rPr>
              <a:t>Soutenance de thèse</a:t>
            </a:r>
            <a:endParaRPr lang="fr-FR" sz="19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sp>
        <p:nvSpPr>
          <p:cNvPr id="7" name="Rectangle 6">
            <a:extLst>
              <a:ext uri="{FF2B5EF4-FFF2-40B4-BE49-F238E27FC236}">
                <a16:creationId xmlns:a16="http://schemas.microsoft.com/office/drawing/2014/main" id="{96A25A5B-A787-42A8-B00B-9FC6C16A7F6F}"/>
              </a:ext>
            </a:extLst>
          </p:cNvPr>
          <p:cNvSpPr/>
          <p:nvPr/>
        </p:nvSpPr>
        <p:spPr>
          <a:xfrm>
            <a:off x="80683" y="80683"/>
            <a:ext cx="1250576" cy="793376"/>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a:extLst>
              <a:ext uri="{FF2B5EF4-FFF2-40B4-BE49-F238E27FC236}">
                <a16:creationId xmlns:a16="http://schemas.microsoft.com/office/drawing/2014/main" id="{C9D19EDB-9974-40BB-A4D7-DCA87F5DB741}"/>
              </a:ext>
            </a:extLst>
          </p:cNvPr>
          <p:cNvPicPr>
            <a:picLocks noChangeAspect="1"/>
          </p:cNvPicPr>
          <p:nvPr/>
        </p:nvPicPr>
        <p:blipFill>
          <a:blip r:embed="rId3"/>
          <a:stretch>
            <a:fillRect/>
          </a:stretch>
        </p:blipFill>
        <p:spPr>
          <a:xfrm>
            <a:off x="73224" y="55772"/>
            <a:ext cx="1967463" cy="764947"/>
          </a:xfrm>
          <a:prstGeom prst="rect">
            <a:avLst/>
          </a:prstGeom>
        </p:spPr>
      </p:pic>
      <p:pic>
        <p:nvPicPr>
          <p:cNvPr id="3" name="Image 2">
            <a:extLst>
              <a:ext uri="{FF2B5EF4-FFF2-40B4-BE49-F238E27FC236}">
                <a16:creationId xmlns:a16="http://schemas.microsoft.com/office/drawing/2014/main" id="{7A0625BB-63A1-4D98-AA01-0F163F99789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03906" y="25200"/>
            <a:ext cx="1847374" cy="775897"/>
          </a:xfrm>
          <a:prstGeom prst="rect">
            <a:avLst/>
          </a:prstGeom>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5394</TotalTime>
  <Words>841</Words>
  <Application>Microsoft Office PowerPoint</Application>
  <PresentationFormat>Affichage à l'écran (4:3)</PresentationFormat>
  <Paragraphs>33</Paragraphs>
  <Slides>1</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672</cp:revision>
  <cp:lastPrinted>2025-06-24T08:05:25Z</cp:lastPrinted>
  <dcterms:created xsi:type="dcterms:W3CDTF">2017-02-14T10:24:51Z</dcterms:created>
  <dcterms:modified xsi:type="dcterms:W3CDTF">2025-08-27T06:24:33Z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