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CE4117F6-E8AC-48D7-B5B6-226910CADD33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4" autoAdjust="0"/>
  </p:normalViewPr>
  <p:slideViewPr>
    <p:cSldViewPr snapToGrid="0" showGuides="1">
      <p:cViewPr varScale="1">
        <p:scale>
          <a:sx n="96" d="100"/>
          <a:sy n="96" d="100"/>
        </p:scale>
        <p:origin x="195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Cliquez pour déplacer la diapo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Cliquez pour modifier le format des notes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&lt;en-tête&gt;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dt" idx="3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&lt;date/heure&gt;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ft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sldNum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4C273167-EC86-4623-B233-61CB888C75A3}" type="slidenum"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417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ln w="0">
            <a:noFill/>
          </a:ln>
        </p:spPr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800" cy="44665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16000" indent="0">
              <a:buNone/>
            </a:pPr>
            <a:endParaRPr lang="fr-FR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sldNum" idx="6"/>
          </p:nvPr>
        </p:nvSpPr>
        <p:spPr>
          <a:xfrm>
            <a:off x="3850560" y="9428760"/>
            <a:ext cx="2945160" cy="4960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fr-FR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1697B15-C3D0-4832-904F-95BCAB8E6967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F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59640" y="188640"/>
            <a:ext cx="7014240" cy="43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17400" y="1512720"/>
            <a:ext cx="78991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17400" y="3589920"/>
            <a:ext cx="78991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259640" y="188640"/>
            <a:ext cx="7014240" cy="43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17400" y="1512720"/>
            <a:ext cx="3854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4664880" y="1512720"/>
            <a:ext cx="3854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617400" y="3589920"/>
            <a:ext cx="3854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4664880" y="3589920"/>
            <a:ext cx="3854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259640" y="188640"/>
            <a:ext cx="7014240" cy="43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17400" y="1512720"/>
            <a:ext cx="254340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288240" y="1512720"/>
            <a:ext cx="254340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5959440" y="1512720"/>
            <a:ext cx="254340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617400" y="3589920"/>
            <a:ext cx="254340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3288240" y="3589920"/>
            <a:ext cx="254340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5959440" y="3589920"/>
            <a:ext cx="254340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59640" y="188640"/>
            <a:ext cx="7014240" cy="43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17400" y="1512720"/>
            <a:ext cx="789912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259640" y="188640"/>
            <a:ext cx="7014240" cy="43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17400" y="1512720"/>
            <a:ext cx="789912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59640" y="188640"/>
            <a:ext cx="7014240" cy="43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17400" y="1512720"/>
            <a:ext cx="385452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64880" y="1512720"/>
            <a:ext cx="385452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259640" y="188640"/>
            <a:ext cx="7014240" cy="43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259640" y="188640"/>
            <a:ext cx="7014240" cy="203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259640" y="188640"/>
            <a:ext cx="7014240" cy="43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17400" y="1512720"/>
            <a:ext cx="3854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64880" y="1512720"/>
            <a:ext cx="385452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17400" y="3589920"/>
            <a:ext cx="3854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59640" y="188640"/>
            <a:ext cx="7014240" cy="43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17400" y="1512720"/>
            <a:ext cx="3854520" cy="3976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64880" y="1512720"/>
            <a:ext cx="3854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664880" y="3589920"/>
            <a:ext cx="3854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59640" y="188640"/>
            <a:ext cx="7014240" cy="43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17400" y="1512720"/>
            <a:ext cx="3854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64880" y="1512720"/>
            <a:ext cx="38545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17400" y="3589920"/>
            <a:ext cx="7899120" cy="1896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500" b="0" strike="noStrike" spc="-1">
              <a:solidFill>
                <a:schemeClr val="accent5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/>
          <p:nvPr/>
        </p:nvSpPr>
        <p:spPr>
          <a:xfrm>
            <a:off x="0" y="0"/>
            <a:ext cx="9143640" cy="9172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fr-FR" sz="1800" b="0" strike="noStrike" spc="-1">
              <a:solidFill>
                <a:schemeClr val="lt1"/>
              </a:solidFill>
              <a:latin typeface="Arial"/>
            </a:endParaRPr>
          </a:p>
        </p:txBody>
      </p:sp>
      <p:pic>
        <p:nvPicPr>
          <p:cNvPr id="7" name="Image 8"/>
          <p:cNvPicPr/>
          <p:nvPr/>
        </p:nvPicPr>
        <p:blipFill>
          <a:blip r:embed="rId14"/>
          <a:stretch/>
        </p:blipFill>
        <p:spPr>
          <a:xfrm>
            <a:off x="104760" y="114120"/>
            <a:ext cx="1013760" cy="68868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59640" y="188640"/>
            <a:ext cx="7014240" cy="438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fr-FR" sz="1200" b="1" strike="noStrike" cap="all" spc="-1">
                <a:solidFill>
                  <a:srgbClr val="000000"/>
                </a:solidFill>
                <a:latin typeface="Arial"/>
              </a:rPr>
              <a:t>Modifiez le style du titre</a:t>
            </a: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17400" y="1512720"/>
            <a:ext cx="7899120" cy="3976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500" b="0" strike="noStrike" spc="-1">
                <a:solidFill>
                  <a:schemeClr val="accent5"/>
                </a:solidFill>
                <a:latin typeface="Arial"/>
              </a:rPr>
              <a:t>Modifiez les styles du texte du masque</a:t>
            </a: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700" b="1" strike="noStrike" spc="-1">
                <a:solidFill>
                  <a:srgbClr val="F2A900"/>
                </a:solidFill>
                <a:latin typeface="Arial"/>
              </a:rPr>
              <a:t>Deuxième niveau</a:t>
            </a:r>
            <a:endParaRPr lang="fr-FR" sz="1700" b="0" strike="noStrike" spc="-1">
              <a:solidFill>
                <a:schemeClr val="accent5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000" b="0" strike="noStrike" spc="-1">
                <a:solidFill>
                  <a:srgbClr val="000000"/>
                </a:solidFill>
                <a:latin typeface="Arial"/>
              </a:rPr>
              <a:t>Troisième niveau</a:t>
            </a:r>
            <a:endParaRPr lang="fr-FR" sz="1000" b="0" strike="noStrike" spc="-1">
              <a:solidFill>
                <a:schemeClr val="accent5"/>
              </a:solidFill>
              <a:latin typeface="Arial"/>
            </a:endParaRPr>
          </a:p>
          <a:p>
            <a:pPr marL="171360" lvl="3" indent="-171360">
              <a:lnSpc>
                <a:spcPct val="100000"/>
              </a:lnSpc>
              <a:buClr>
                <a:srgbClr val="F2A900"/>
              </a:buClr>
              <a:buFont typeface="Arial"/>
              <a:buChar char="►"/>
              <a:tabLst>
                <a:tab pos="0" algn="l"/>
              </a:tabLst>
            </a:pPr>
            <a:r>
              <a:rPr lang="fr-FR" sz="1000" b="0" strike="noStrike" spc="-1">
                <a:solidFill>
                  <a:srgbClr val="000000"/>
                </a:solidFill>
                <a:latin typeface="Arial"/>
              </a:rPr>
              <a:t>Quatrième niveau</a:t>
            </a:r>
          </a:p>
          <a:p>
            <a:pPr marL="361800" lvl="4" indent="-171360">
              <a:lnSpc>
                <a:spcPct val="100000"/>
              </a:lnSpc>
              <a:buClr>
                <a:srgbClr val="F2A900"/>
              </a:buClr>
              <a:buFont typeface="Arial"/>
              <a:buChar char="-"/>
              <a:tabLst>
                <a:tab pos="0" algn="l"/>
              </a:tabLst>
            </a:pPr>
            <a:r>
              <a:rPr lang="fr-FR" sz="1000" b="0" strike="noStrike" spc="-1">
                <a:solidFill>
                  <a:srgbClr val="000000"/>
                </a:solidFill>
                <a:latin typeface="Arial"/>
              </a:rPr>
              <a:t>Cinquième niveau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0" y="6669360"/>
            <a:ext cx="264600" cy="17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lnSpc>
                <a:spcPct val="100000"/>
              </a:lnSpc>
              <a:buNone/>
              <a:defRPr lang="fr-FR" sz="100" b="0" strike="noStrike" spc="-1">
                <a:solidFill>
                  <a:srgbClr val="FFFFFE">
                    <a:alpha val="0"/>
                  </a:srgbClr>
                </a:solidFill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fr-FR" sz="100" b="0" strike="noStrike" spc="-1">
                <a:solidFill>
                  <a:srgbClr val="FFFFFE">
                    <a:alpha val="0"/>
                  </a:srgbClr>
                </a:solidFill>
                <a:latin typeface="Arial"/>
              </a:rPr>
              <a:t> </a:t>
            </a:r>
            <a:endParaRPr lang="fr-FR" sz="1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1778040" y="6060960"/>
            <a:ext cx="5587560" cy="3596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r">
              <a:lnSpc>
                <a:spcPct val="100000"/>
              </a:lnSpc>
              <a:buNone/>
              <a:defRPr lang="fr-FR" sz="18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fr-FR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100000">
              <a:srgbClr val="FFFFFF"/>
            </a:gs>
            <a:gs pos="100000">
              <a:srgbClr val="7DE9FF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5"/>
          <p:cNvSpPr/>
          <p:nvPr/>
        </p:nvSpPr>
        <p:spPr>
          <a:xfrm>
            <a:off x="26642" y="33924"/>
            <a:ext cx="9143640" cy="700191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numCol="1" spcCol="0" anchor="t">
            <a:spAutoFit/>
          </a:bodyPr>
          <a:lstStyle/>
          <a:p>
            <a:pPr>
              <a:lnSpc>
                <a:spcPct val="100000"/>
              </a:lnSpc>
            </a:pPr>
            <a:endParaRPr lang="fr-FR" sz="1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000" b="0" strike="noStrike" spc="-1" dirty="0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ct val="100000"/>
              </a:lnSpc>
            </a:pPr>
            <a:endParaRPr lang="fr-FR" sz="1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000" b="1" spc="-1" dirty="0">
                <a:solidFill>
                  <a:srgbClr val="000000"/>
                </a:solidFill>
                <a:latin typeface="Times New Roman"/>
                <a:ea typeface="Droid Sans Fallback"/>
              </a:rPr>
              <a:t>Laboratoire d’accueil : 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CERI MP – Centre d’Enseignement de Recherche et d’Innovation Matériaux et Procédés</a:t>
            </a:r>
            <a:endParaRPr lang="fr-FR" sz="1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fr-FR" sz="1000" b="1" spc="-1" dirty="0">
                <a:solidFill>
                  <a:srgbClr val="000000"/>
                </a:solidFill>
                <a:latin typeface="Times New Roman"/>
                <a:ea typeface="Droid Sans Fallback"/>
              </a:rPr>
              <a:t>Ecole Graduée : ENGSYS Sciences de l’ingénierie et des systèmes </a:t>
            </a:r>
            <a:r>
              <a:rPr lang="fr-FR" sz="1000" spc="-1" dirty="0">
                <a:solidFill>
                  <a:srgbClr val="000000"/>
                </a:solidFill>
                <a:latin typeface="Times New Roman"/>
                <a:ea typeface="Droid Sans Fallback"/>
              </a:rPr>
              <a:t>(U-Lille, Centrale Lille Institut, IMT Nord Europe)</a:t>
            </a:r>
            <a:endParaRPr lang="fr-FR" sz="1000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</a:pPr>
            <a:endParaRPr lang="fr-FR" sz="600" spc="-1" dirty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fr-FR" sz="1000" spc="-1" dirty="0">
                <a:solidFill>
                  <a:srgbClr val="000000"/>
                </a:solidFill>
                <a:latin typeface="Times New Roman"/>
                <a:ea typeface="Droid Sans Fallback"/>
              </a:rPr>
              <a:t>THÈSE présentée en vue d’obtenir le grade de DOCTEURE</a:t>
            </a:r>
            <a:r>
              <a:rPr lang="fr-FR" sz="1000" spc="-1" dirty="0">
                <a:solidFill>
                  <a:srgbClr val="FF0000"/>
                </a:solidFill>
                <a:latin typeface="Times New Roman"/>
                <a:ea typeface="Droid Sans Fallback"/>
              </a:rPr>
              <a:t> </a:t>
            </a:r>
            <a:r>
              <a:rPr lang="fr-FR" sz="1000" spc="-1" dirty="0">
                <a:solidFill>
                  <a:srgbClr val="000000"/>
                </a:solidFill>
                <a:latin typeface="Times New Roman"/>
                <a:ea typeface="Droid Sans Fallback"/>
              </a:rPr>
              <a:t>en 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Mécanique des solides, des matériaux, des structures et des surfaces</a:t>
            </a:r>
            <a:endParaRPr lang="fr-FR" sz="1000" spc="-1" dirty="0">
              <a:solidFill>
                <a:srgbClr val="000000"/>
              </a:solidFill>
              <a:latin typeface="Times New Roman" panose="02020603050405020304" pitchFamily="18" charset="0"/>
              <a:ea typeface="Droid Sans Fallback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fr-FR" sz="600" spc="-1" dirty="0">
                <a:solidFill>
                  <a:srgbClr val="000000"/>
                </a:solidFill>
                <a:ea typeface="Droid Sans Fallback"/>
              </a:rPr>
              <a:t>par</a:t>
            </a:r>
            <a:endParaRPr lang="fr-FR" sz="600" spc="-1" dirty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Anastasia LIAPI</a:t>
            </a:r>
          </a:p>
          <a:p>
            <a:pPr algn="ctr">
              <a:lnSpc>
                <a:spcPct val="100000"/>
              </a:lnSpc>
            </a:pPr>
            <a:r>
              <a:rPr lang="fr-FR" altLang="zh-CN" sz="800" dirty="0"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DOCTORAT de l’IMT NORD EUROPE</a:t>
            </a:r>
          </a:p>
          <a:p>
            <a:pPr algn="ctr">
              <a:lnSpc>
                <a:spcPct val="100000"/>
              </a:lnSpc>
            </a:pPr>
            <a:r>
              <a:rPr lang="fr-FR" sz="800" spc="-1" dirty="0">
                <a:solidFill>
                  <a:srgbClr val="000000"/>
                </a:solidFill>
                <a:latin typeface="Times New Roman"/>
                <a:ea typeface="Droid Sans Fallback"/>
              </a:rPr>
              <a:t>Titre de la thèse : </a:t>
            </a:r>
          </a:p>
          <a:p>
            <a:pPr algn="ctr">
              <a:lnSpc>
                <a:spcPct val="100000"/>
              </a:lnSpc>
            </a:pPr>
            <a:br>
              <a:rPr lang="fr-FR" sz="800" dirty="0"/>
            </a:br>
            <a:r>
              <a:rPr lang="fr-FR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Suivi de l’élaboration des composites thermoplastiques par Fibres Optiques à Réseaux de Bragg</a:t>
            </a:r>
          </a:p>
          <a:p>
            <a:pPr algn="ctr">
              <a:lnSpc>
                <a:spcPct val="100000"/>
              </a:lnSpc>
            </a:pPr>
            <a:endParaRPr lang="fr-FR" sz="800" i="1" dirty="0"/>
          </a:p>
          <a:p>
            <a:pPr algn="ctr">
              <a:lnSpc>
                <a:spcPct val="100000"/>
              </a:lnSpc>
            </a:pPr>
            <a:r>
              <a:rPr lang="fr-FR" sz="1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Soutenance prévue le mercredi 08 octobre 2025 à 14h00</a:t>
            </a:r>
            <a:br>
              <a:rPr lang="fr-FR" sz="1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1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Lieu :  ONERA– Salle : </a:t>
            </a:r>
            <a:r>
              <a:rPr lang="fr-FR" sz="1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Contensou</a:t>
            </a:r>
            <a:r>
              <a:rPr lang="fr-FR" sz="1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29, Avenue de la Division Leclerc – 92320 CHATILLON</a:t>
            </a:r>
            <a:br>
              <a:rPr lang="fr-FR" sz="1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800" b="1" spc="-1" dirty="0">
                <a:solidFill>
                  <a:srgbClr val="000000"/>
                </a:solidFill>
                <a:latin typeface="Times New Roman"/>
                <a:ea typeface="Droid Sans Fallback"/>
              </a:rPr>
              <a:t>Devant le jury d’examen :</a:t>
            </a:r>
          </a:p>
          <a:p>
            <a:pPr algn="ctr">
              <a:lnSpc>
                <a:spcPct val="100000"/>
              </a:lnSpc>
            </a:pPr>
            <a:endParaRPr lang="fr-FR" sz="800" spc="-1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tabLst>
                <a:tab pos="1524000" algn="l"/>
                <a:tab pos="3768725" algn="l"/>
                <a:tab pos="5465763" algn="l"/>
              </a:tabLst>
            </a:pP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Président	 (désigné lors de la soutenance)</a:t>
            </a:r>
            <a:endParaRPr lang="fr-FR" sz="1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tabLst>
                <a:tab pos="1524000" algn="l"/>
                <a:tab pos="3768725" algn="l"/>
                <a:tab pos="5465763" algn="l"/>
              </a:tabLst>
            </a:pP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Rapporteur	</a:t>
            </a:r>
            <a:r>
              <a:rPr lang="fr-FR" sz="1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BAILLEUL Jean-Luc</a:t>
            </a: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,	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Professeur</a:t>
            </a: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,	Nantes Université</a:t>
            </a:r>
            <a:endParaRPr lang="fr-FR" sz="1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1524000" algn="l"/>
                <a:tab pos="3768725" algn="l"/>
                <a:tab pos="5465763" algn="l"/>
              </a:tabLst>
            </a:pP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Rapporteur	 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CANTAREL Arthur, 	Maître de conférences HDR,	Institut Universitaire de Technologie de Tarbes (IUT de Tarbes)</a:t>
            </a:r>
            <a:endParaRPr lang="en-US" sz="1000" spc="-1" dirty="0">
              <a:solidFill>
                <a:srgbClr val="000000"/>
              </a:solidFill>
              <a:latin typeface="Times New Roman" panose="02020603050405020304" pitchFamily="18" charset="0"/>
              <a:ea typeface="Droid Sans Fallback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tabLst>
                <a:tab pos="1524000" algn="l"/>
                <a:tab pos="3768725" algn="l"/>
                <a:tab pos="5465763" algn="l"/>
              </a:tabLst>
            </a:pPr>
            <a:r>
              <a:rPr lang="en-US" sz="1000" spc="-1" dirty="0" err="1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Examinateur</a:t>
            </a:r>
            <a:r>
              <a:rPr lang="en-US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	</a:t>
            </a:r>
            <a:r>
              <a:rPr lang="fr-FR" sz="1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IVENS Yan, </a:t>
            </a: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	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Professeur</a:t>
            </a: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,	KU Leuven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      </a:t>
            </a: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 </a:t>
            </a:r>
            <a:endParaRPr lang="fr-FR" sz="10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tabLst>
                <a:tab pos="1524000" algn="l"/>
                <a:tab pos="3768725" algn="l"/>
                <a:tab pos="5465763" algn="l"/>
              </a:tabLst>
            </a:pP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Examinatrice	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MICHAUD Véronique</a:t>
            </a:r>
            <a:r>
              <a:rPr lang="fr-FR" sz="1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	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Professeure</a:t>
            </a: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, </a:t>
            </a:r>
            <a:r>
              <a:rPr lang="fr-FR" sz="1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Ecole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Polytechnique Fédérale de Lausanne </a:t>
            </a:r>
            <a:endParaRPr lang="fr-FR" sz="1000" spc="-1" dirty="0">
              <a:solidFill>
                <a:srgbClr val="000000"/>
              </a:solidFill>
              <a:latin typeface="Times New Roman" panose="02020603050405020304" pitchFamily="18" charset="0"/>
              <a:ea typeface="Droid Sans Fallback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tabLst>
                <a:tab pos="1524000" algn="l"/>
                <a:tab pos="3768725" algn="l"/>
                <a:tab pos="5465763" algn="l"/>
              </a:tabLst>
            </a:pP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Examinateur	 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ROCHE Jean-Michel</a:t>
            </a: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,	Ingénieur de recherche,	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ONERA    </a:t>
            </a:r>
          </a:p>
          <a:p>
            <a:pPr>
              <a:lnSpc>
                <a:spcPct val="100000"/>
              </a:lnSpc>
              <a:tabLst>
                <a:tab pos="1524000" algn="l"/>
                <a:tab pos="3768725" algn="l"/>
                <a:tab pos="5465763" algn="l"/>
              </a:tabLst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Examinatrice	 SAFFAR Florence,	</a:t>
            </a: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Ingénieure de recherche, 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ONERA</a:t>
            </a:r>
          </a:p>
          <a:p>
            <a:pPr>
              <a:lnSpc>
                <a:spcPct val="100000"/>
              </a:lnSpc>
              <a:tabLst>
                <a:tab pos="1524000" algn="l"/>
                <a:tab pos="3768725" algn="l"/>
                <a:tab pos="5465763" algn="l"/>
              </a:tabLst>
            </a:pP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Examinateur	 </a:t>
            </a:r>
            <a:r>
              <a:rPr lang="fr-FR" sz="1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SOBOTKA 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Vincent</a:t>
            </a:r>
            <a:r>
              <a:rPr lang="fr-FR" sz="1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Professeur,	</a:t>
            </a: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Nantes Université 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</a:p>
          <a:p>
            <a:pPr>
              <a:lnSpc>
                <a:spcPct val="100000"/>
              </a:lnSpc>
              <a:tabLst>
                <a:tab pos="1524000" algn="l"/>
                <a:tab pos="3768725" algn="l"/>
                <a:tab pos="5465763" algn="l"/>
              </a:tabLst>
            </a:pP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Directeur de thèse 	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PARK </a:t>
            </a:r>
            <a:r>
              <a:rPr lang="fr-F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Chung </a:t>
            </a:r>
            <a:r>
              <a:rPr lang="fr-FR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Hae</a:t>
            </a:r>
            <a:r>
              <a:rPr lang="fr-FR" sz="1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	Professeur,	IMT Nord Europe </a:t>
            </a:r>
          </a:p>
          <a:p>
            <a:pPr>
              <a:lnSpc>
                <a:spcPct val="100000"/>
              </a:lnSpc>
              <a:tabLst>
                <a:tab pos="1524000" algn="l"/>
                <a:tab pos="3768725" algn="l"/>
                <a:tab pos="5465763" algn="l"/>
              </a:tabLst>
            </a:pPr>
            <a:r>
              <a:rPr lang="fr-FR" sz="1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Invité	 PARIS Christophe,	Ingénieur,	AIRBUS</a:t>
            </a:r>
          </a:p>
          <a:p>
            <a:pPr>
              <a:lnSpc>
                <a:spcPct val="100000"/>
              </a:lnSpc>
              <a:tabLst>
                <a:tab pos="1344613" algn="l"/>
                <a:tab pos="3494088" algn="l"/>
                <a:tab pos="5380038" algn="l"/>
              </a:tabLst>
            </a:pPr>
            <a:r>
              <a:rPr lang="fr-FR" sz="900" spc="-1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 </a:t>
            </a:r>
            <a:endParaRPr lang="fr-FR" sz="9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tabLst>
                <a:tab pos="1346040" algn="l"/>
                <a:tab pos="3049560" algn="l"/>
              </a:tabLst>
            </a:pPr>
            <a:r>
              <a:rPr lang="fr-FR" sz="1000" b="1" spc="-1" dirty="0">
                <a:solidFill>
                  <a:srgbClr val="00B0F0"/>
                </a:solidFill>
                <a:latin typeface="Times New Roman" panose="02020603050405020304" pitchFamily="18" charset="0"/>
                <a:ea typeface="Droid Sans Fallback"/>
                <a:cs typeface="Times New Roman" panose="02020603050405020304" pitchFamily="18" charset="0"/>
              </a:rPr>
              <a:t>Résumé</a:t>
            </a:r>
          </a:p>
          <a:p>
            <a:pPr>
              <a:lnSpc>
                <a:spcPct val="100000"/>
              </a:lnSpc>
              <a:tabLst>
                <a:tab pos="1346040" algn="l"/>
                <a:tab pos="3049560" algn="l"/>
              </a:tabLst>
            </a:pPr>
            <a:endParaRPr lang="fr-FR" sz="1000" b="1" spc="-1" dirty="0">
              <a:solidFill>
                <a:srgbClr val="00B0F0"/>
              </a:solidFill>
              <a:latin typeface="Times New Roman" panose="02020603050405020304" pitchFamily="18" charset="0"/>
              <a:ea typeface="Droid Sans Fallback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tabLst>
                <a:tab pos="1346040" algn="l"/>
                <a:tab pos="3049560" algn="l"/>
              </a:tabLst>
            </a:pP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répondre aux contraintes économiques et environnementales, l’industrie aéronautique s’oriente vers des composites thermoplastiques recyclables, plus faciles à assembler et plus résistants aux chocs thermomécaniques que les composites thermodurcissables. Des procédés hors autoclave, tels que la consolidation sous bâche à vide (VBO), sont explorés pour réduire les coûts, bien que certains défauts de fabrication, comme la mauvaise consolidation </a:t>
            </a:r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interpli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restent difficiles à maîtriser. Cette thèse propose une approche de suivi in situ du procédé VBO appliquée à des composites thermoplastiques à matrice LM-PAEK renforcée par fibres de carbone, à l’aide de capteurs fibres optiques à réseaux de Bragg (FBG) intégrés. Après une caractérisation préalable du matériau, une calibration des capteurs FBG en température et en déformation, dans des conditions proches du procédé de consolidation, a été effectuée. Ces capteurs ont ensuite été intégrés dans le matériau pour en suivre l’élaboration : les transitions de phase de la matrice ont ainsi pu être identifiées et le coefficient de dilatation thermique (CTE) a été mesuré. En outre, l’analyse de la réponse des FBG intégrés a permis de détecter l’apparition de défauts de consolidation </a:t>
            </a:r>
            <a:r>
              <a:rPr lang="fr-FR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interpli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de gaps artificiels et d’en surveiller l’évolution. Ces résultats ont confirmé l’intérêt des capteurs FBG pour un suivi du procédé et une meilleure compréhension des mécanismes de consolidation des composites thermoplastiques.</a:t>
            </a:r>
            <a:endParaRPr lang="fr-FR" sz="1100" b="1" spc="-1" dirty="0">
              <a:solidFill>
                <a:srgbClr val="00B0F0"/>
              </a:solidFill>
              <a:latin typeface="Times New Roman" panose="02020603050405020304" pitchFamily="18" charset="0"/>
              <a:ea typeface="Droid Sans Fallback"/>
              <a:cs typeface="Times New Roman" panose="02020603050405020304" pitchFamily="18" charset="0"/>
            </a:endParaRPr>
          </a:p>
        </p:txBody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808000" y="25200"/>
            <a:ext cx="3528000" cy="9082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fr-FR" sz="2000" b="1" strike="noStrike" cap="all" spc="-1" dirty="0">
                <a:solidFill>
                  <a:srgbClr val="000000"/>
                </a:solidFill>
                <a:latin typeface="Arial"/>
              </a:rPr>
              <a:t>AVIS de </a:t>
            </a:r>
            <a:br>
              <a:rPr sz="2000" dirty="0"/>
            </a:br>
            <a:r>
              <a:rPr lang="fr-FR" sz="2000" b="1" strike="noStrike" cap="all" spc="-1" dirty="0">
                <a:solidFill>
                  <a:srgbClr val="000000"/>
                </a:solidFill>
                <a:latin typeface="Arial"/>
              </a:rPr>
              <a:t>Soutenance de thèse</a:t>
            </a: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AutoShape 3"/>
          <p:cNvSpPr/>
          <p:nvPr/>
        </p:nvSpPr>
        <p:spPr>
          <a:xfrm>
            <a:off x="7775280" y="196920"/>
            <a:ext cx="576000" cy="56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numCol="1" spcCol="0" anchor="t">
            <a:noAutofit/>
          </a:bodyPr>
          <a:lstStyle/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A25A5B-A787-42A8-B00B-9FC6C16A7F6F}"/>
              </a:ext>
            </a:extLst>
          </p:cNvPr>
          <p:cNvSpPr/>
          <p:nvPr/>
        </p:nvSpPr>
        <p:spPr>
          <a:xfrm>
            <a:off x="80683" y="80683"/>
            <a:ext cx="1250576" cy="793376"/>
          </a:xfrm>
          <a:prstGeom prst="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38FC005-AA05-4976-8F1F-35E3333440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83" y="33924"/>
            <a:ext cx="2102880" cy="81759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10264BA5-B8D4-4B7F-91CF-8050312B30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3003" y="0"/>
            <a:ext cx="940019" cy="916265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16C8890-3256-4D8D-A4AB-8251B7DF9B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17638" y="204281"/>
            <a:ext cx="1726362" cy="4952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IMT Atlantique">
  <a:themeElements>
    <a:clrScheme name="PPT IMT LILLE">
      <a:dk1>
        <a:srgbClr val="000000"/>
      </a:dk1>
      <a:lt1>
        <a:srgbClr val="FFFFFF"/>
      </a:lt1>
      <a:dk2>
        <a:srgbClr val="D9E1E2"/>
      </a:dk2>
      <a:lt2>
        <a:srgbClr val="F2A900"/>
      </a:lt2>
      <a:accent1>
        <a:srgbClr val="00B8DE"/>
      </a:accent1>
      <a:accent2>
        <a:srgbClr val="D9E1E2"/>
      </a:accent2>
      <a:accent3>
        <a:srgbClr val="0C2340"/>
      </a:accent3>
      <a:accent4>
        <a:srgbClr val="9B9B9B"/>
      </a:accent4>
      <a:accent5>
        <a:srgbClr val="878787"/>
      </a:accent5>
      <a:accent6>
        <a:srgbClr val="595959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9E1E2"/>
      </a:dk2>
      <a:lt2>
        <a:srgbClr val="F2A900"/>
      </a:lt2>
      <a:accent1>
        <a:srgbClr val="00B8DE"/>
      </a:accent1>
      <a:accent2>
        <a:srgbClr val="D9E1E2"/>
      </a:accent2>
      <a:accent3>
        <a:srgbClr val="0C2340"/>
      </a:accent3>
      <a:accent4>
        <a:srgbClr val="9B9B9B"/>
      </a:accent4>
      <a:accent5>
        <a:srgbClr val="878787"/>
      </a:accent5>
      <a:accent6>
        <a:srgbClr val="595959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5407</TotalTime>
  <Words>504</Words>
  <Application>Microsoft Office PowerPoint</Application>
  <PresentationFormat>Affichage à l'écran (4:3)</PresentationFormat>
  <Paragraphs>34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Droid Sans Fallback</vt:lpstr>
      <vt:lpstr>Times New Roman</vt:lpstr>
      <vt:lpstr>IMT Atlantique</vt:lpstr>
      <vt:lpstr>AVIS de  Soutenance de thèse</vt:lpstr>
    </vt:vector>
  </TitlesOfParts>
  <Manager>IMT</Manager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IMT</dc:subject>
  <dc:creator>Emmanuel Lemelin</dc:creator>
  <cp:lastModifiedBy>CHARLET Christine</cp:lastModifiedBy>
  <cp:revision>672</cp:revision>
  <cp:lastPrinted>2025-05-27T09:23:19Z</cp:lastPrinted>
  <dcterms:created xsi:type="dcterms:W3CDTF">2017-02-14T10:24:51Z</dcterms:created>
  <dcterms:modified xsi:type="dcterms:W3CDTF">2025-09-25T06:21:41Z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Affichage à l'écran (4:3)</vt:lpwstr>
  </property>
  <property fmtid="{D5CDD505-2E9C-101B-9397-08002B2CF9AE}" pid="4" name="Slides">
    <vt:i4>1</vt:i4>
  </property>
</Properties>
</file>